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93" r:id="rId8"/>
    <p:sldId id="263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9" r:id="rId23"/>
    <p:sldId id="276" r:id="rId24"/>
    <p:sldId id="277" r:id="rId25"/>
    <p:sldId id="278" r:id="rId26"/>
    <p:sldId id="279" r:id="rId27"/>
    <p:sldId id="280" r:id="rId28"/>
    <p:sldId id="291" r:id="rId29"/>
    <p:sldId id="281" r:id="rId30"/>
    <p:sldId id="282" r:id="rId31"/>
    <p:sldId id="283" r:id="rId32"/>
    <p:sldId id="284" r:id="rId33"/>
    <p:sldId id="285" r:id="rId34"/>
    <p:sldId id="286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CC"/>
    <a:srgbClr val="CC9900"/>
    <a:srgbClr val="D09622"/>
    <a:srgbClr val="D68B1C"/>
    <a:srgbClr val="FEAA02"/>
    <a:srgbClr val="617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84FBA-BC07-4E0D-A76F-45E7E495E98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5B914-F079-429E-8BEB-99F08D07F5F2}">
      <dgm:prSet phldrT="[Text]" custT="1"/>
      <dgm:spPr>
        <a:solidFill>
          <a:schemeClr val="accent3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th-TH" sz="32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ข้อดีของเกษตรกร</a:t>
          </a:r>
          <a:endParaRPr lang="en-US" sz="3200" dirty="0"/>
        </a:p>
      </dgm:t>
    </dgm:pt>
    <dgm:pt modelId="{366501BB-5B43-4E95-924C-426E0057C5B2}" type="parTrans" cxnId="{9B425F77-4B0A-4110-9C74-BCDE02F40403}">
      <dgm:prSet/>
      <dgm:spPr/>
      <dgm:t>
        <a:bodyPr/>
        <a:lstStyle/>
        <a:p>
          <a:endParaRPr lang="en-US"/>
        </a:p>
      </dgm:t>
    </dgm:pt>
    <dgm:pt modelId="{B94F6433-09B1-47B2-B7D1-B29C56174ADF}" type="sibTrans" cxnId="{9B425F77-4B0A-4110-9C74-BCDE02F40403}">
      <dgm:prSet/>
      <dgm:spPr/>
      <dgm:t>
        <a:bodyPr/>
        <a:lstStyle/>
        <a:p>
          <a:endParaRPr lang="en-US"/>
        </a:p>
      </dgm:t>
    </dgm:pt>
    <dgm:pt modelId="{1C8C1E06-3670-4B22-A90C-0A6B83D27778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1. ได้รับปัจจัยและบริการในการผลิต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E0698036-43DE-4304-A543-D5C2C1C50FA7}" type="parTrans" cxnId="{C5FAE02F-4809-4C1E-95FC-7738DB4CD1B6}">
      <dgm:prSet/>
      <dgm:spPr/>
      <dgm:t>
        <a:bodyPr/>
        <a:lstStyle/>
        <a:p>
          <a:endParaRPr lang="en-US"/>
        </a:p>
      </dgm:t>
    </dgm:pt>
    <dgm:pt modelId="{3E31DB2A-4241-4AEA-A73D-68D35C8F7D2A}" type="sibTrans" cxnId="{C5FAE02F-4809-4C1E-95FC-7738DB4CD1B6}">
      <dgm:prSet/>
      <dgm:spPr/>
      <dgm:t>
        <a:bodyPr/>
        <a:lstStyle/>
        <a:p>
          <a:endParaRPr lang="en-US"/>
        </a:p>
      </dgm:t>
    </dgm:pt>
    <dgm:pt modelId="{5EE3B207-F7E8-4101-BB49-011E4761A45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2. เข้าถึงแหล่งทุน สินเชื่อ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6B135BA6-97BA-42CF-A4A9-31A8D6FD9EBB}" type="parTrans" cxnId="{434292F3-4474-4018-A199-88222AC642A0}">
      <dgm:prSet/>
      <dgm:spPr/>
      <dgm:t>
        <a:bodyPr/>
        <a:lstStyle/>
        <a:p>
          <a:endParaRPr lang="en-US"/>
        </a:p>
      </dgm:t>
    </dgm:pt>
    <dgm:pt modelId="{D3AA4EB2-18D7-4FBA-BA46-58C8FBFE06F9}" type="sibTrans" cxnId="{434292F3-4474-4018-A199-88222AC642A0}">
      <dgm:prSet/>
      <dgm:spPr/>
      <dgm:t>
        <a:bodyPr/>
        <a:lstStyle/>
        <a:p>
          <a:endParaRPr lang="en-US"/>
        </a:p>
      </dgm:t>
    </dgm:pt>
    <dgm:pt modelId="{0BEB66B5-1368-4FC8-B3CA-18C1F1401F46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3. ได้รับเทคโนโลยีในการผลิต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C04E2282-A6BC-4887-8B89-DCCA40FE1A2A}" type="parTrans" cxnId="{FC064283-2FAE-4145-AE9B-6132995458E8}">
      <dgm:prSet/>
      <dgm:spPr/>
      <dgm:t>
        <a:bodyPr/>
        <a:lstStyle/>
        <a:p>
          <a:endParaRPr lang="en-US"/>
        </a:p>
      </dgm:t>
    </dgm:pt>
    <dgm:pt modelId="{2976AD01-7AE9-4515-9BE9-A57FEF23607C}" type="sibTrans" cxnId="{FC064283-2FAE-4145-AE9B-6132995458E8}">
      <dgm:prSet/>
      <dgm:spPr/>
      <dgm:t>
        <a:bodyPr/>
        <a:lstStyle/>
        <a:p>
          <a:endParaRPr lang="en-US"/>
        </a:p>
      </dgm:t>
    </dgm:pt>
    <dgm:pt modelId="{60C3D1A0-50D8-49CB-B913-B77A485E11A8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4. ได้รับการอบรมความรู้ในการผลิตเพิ่มทักษะในการผลิต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92513C16-5C46-40A0-9D73-6492815DD2B6}" type="parTrans" cxnId="{58A40FE2-2EF4-4485-8EDA-DF1F64C17B88}">
      <dgm:prSet/>
      <dgm:spPr/>
      <dgm:t>
        <a:bodyPr/>
        <a:lstStyle/>
        <a:p>
          <a:endParaRPr lang="en-US"/>
        </a:p>
      </dgm:t>
    </dgm:pt>
    <dgm:pt modelId="{349FBBE4-4CB6-43F0-85D4-C18B5747DB41}" type="sibTrans" cxnId="{58A40FE2-2EF4-4485-8EDA-DF1F64C17B88}">
      <dgm:prSet/>
      <dgm:spPr/>
      <dgm:t>
        <a:bodyPr/>
        <a:lstStyle/>
        <a:p>
          <a:endParaRPr lang="en-US"/>
        </a:p>
      </dgm:t>
    </dgm:pt>
    <dgm:pt modelId="{8291A2B6-DE68-4CD0-A344-D5E32C11242D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5. ได้รับการประกันราคาผลผลิตผ่านโครงสร้างการกำหนดราคา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60BC698A-2CAC-44C3-85C3-0B65569A1316}" type="parTrans" cxnId="{DC1114BF-F289-4D8D-BA61-243B0F9C4CD5}">
      <dgm:prSet/>
      <dgm:spPr/>
      <dgm:t>
        <a:bodyPr/>
        <a:lstStyle/>
        <a:p>
          <a:endParaRPr lang="en-US"/>
        </a:p>
      </dgm:t>
    </dgm:pt>
    <dgm:pt modelId="{F33ACC44-2CE4-4D4D-99BE-B00172E6F3AD}" type="sibTrans" cxnId="{DC1114BF-F289-4D8D-BA61-243B0F9C4CD5}">
      <dgm:prSet/>
      <dgm:spPr/>
      <dgm:t>
        <a:bodyPr/>
        <a:lstStyle/>
        <a:p>
          <a:endParaRPr lang="en-US"/>
        </a:p>
      </dgm:t>
    </dgm:pt>
    <dgm:pt modelId="{2328AF19-EA59-418A-85C6-3D8B379F54CD}">
      <dgm:prSet phldrT="[Text]" phldr="1"/>
      <dgm:spPr/>
      <dgm:t>
        <a:bodyPr/>
        <a:lstStyle/>
        <a:p>
          <a:endParaRPr lang="en-US"/>
        </a:p>
      </dgm:t>
    </dgm:pt>
    <dgm:pt modelId="{2D2BD6E5-5EEC-4FB8-8C72-787B7D1287E9}" type="parTrans" cxnId="{91A47033-EB7A-42E2-866B-FDBE0E665DD6}">
      <dgm:prSet/>
      <dgm:spPr/>
      <dgm:t>
        <a:bodyPr/>
        <a:lstStyle/>
        <a:p>
          <a:endParaRPr lang="en-US"/>
        </a:p>
      </dgm:t>
    </dgm:pt>
    <dgm:pt modelId="{B5AC9153-1908-4BC0-AA4E-86B4042BC864}" type="sibTrans" cxnId="{91A47033-EB7A-42E2-866B-FDBE0E665DD6}">
      <dgm:prSet/>
      <dgm:spPr/>
      <dgm:t>
        <a:bodyPr/>
        <a:lstStyle/>
        <a:p>
          <a:endParaRPr lang="en-US"/>
        </a:p>
      </dgm:t>
    </dgm:pt>
    <dgm:pt modelId="{83A44FB0-5741-45CB-9EEE-82040AACCE9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h-TH" sz="2000" b="1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6. เข้าถึงตลาดที่เชื่อถือได้ </a:t>
          </a:r>
          <a:endParaRPr lang="en-US" sz="2000" b="1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gm:t>
    </dgm:pt>
    <dgm:pt modelId="{22C67D45-D309-47B4-B96C-24D5B97AE0AC}" type="parTrans" cxnId="{55DE90F4-5B48-4898-AEEA-42E4F6AECF3C}">
      <dgm:prSet/>
      <dgm:spPr/>
      <dgm:t>
        <a:bodyPr/>
        <a:lstStyle/>
        <a:p>
          <a:endParaRPr lang="en-US"/>
        </a:p>
      </dgm:t>
    </dgm:pt>
    <dgm:pt modelId="{FCBE009A-880A-4B1C-9716-58BED91A975E}" type="sibTrans" cxnId="{55DE90F4-5B48-4898-AEEA-42E4F6AECF3C}">
      <dgm:prSet/>
      <dgm:spPr/>
      <dgm:t>
        <a:bodyPr/>
        <a:lstStyle/>
        <a:p>
          <a:endParaRPr lang="en-US"/>
        </a:p>
      </dgm:t>
    </dgm:pt>
    <dgm:pt modelId="{E31EFFD6-5319-41C4-80FB-624828F07B3F}" type="pres">
      <dgm:prSet presAssocID="{7B084FBA-BC07-4E0D-A76F-45E7E495E98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425636B-D07C-46AF-8B5F-176B615396C9}" type="pres">
      <dgm:prSet presAssocID="{EE05B914-F079-429E-8BEB-99F08D07F5F2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B25D1B63-59CF-4F68-A261-231BCE905761}" type="pres">
      <dgm:prSet presAssocID="{1C8C1E06-3670-4B22-A90C-0A6B83D27778}" presName="Accent1" presStyleCnt="0"/>
      <dgm:spPr/>
    </dgm:pt>
    <dgm:pt modelId="{4B1AEAA9-9826-495D-9C98-6D12A3472D95}" type="pres">
      <dgm:prSet presAssocID="{1C8C1E06-3670-4B22-A90C-0A6B83D27778}" presName="Accent" presStyleLbl="bgShp" presStyleIdx="0" presStyleCnt="6"/>
      <dgm:spPr/>
    </dgm:pt>
    <dgm:pt modelId="{07D42614-D81F-4462-969E-F9C3A3D3007F}" type="pres">
      <dgm:prSet presAssocID="{1C8C1E06-3670-4B22-A90C-0A6B83D27778}" presName="Child1" presStyleLbl="node1" presStyleIdx="0" presStyleCnt="6" custScaleX="122252" custScaleY="106336" custLinFactNeighborX="-4464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BFF75-A8E7-493C-935B-CE47335D0DCA}" type="pres">
      <dgm:prSet presAssocID="{5EE3B207-F7E8-4101-BB49-011E4761A454}" presName="Accent2" presStyleCnt="0"/>
      <dgm:spPr/>
    </dgm:pt>
    <dgm:pt modelId="{FFFC7234-0AE0-4D52-8695-18116BB339D8}" type="pres">
      <dgm:prSet presAssocID="{5EE3B207-F7E8-4101-BB49-011E4761A454}" presName="Accent" presStyleLbl="bgShp" presStyleIdx="1" presStyleCnt="6"/>
      <dgm:spPr/>
    </dgm:pt>
    <dgm:pt modelId="{CF12E376-6BDD-40D0-A3C1-52CCF09AD679}" type="pres">
      <dgm:prSet presAssocID="{5EE3B207-F7E8-4101-BB49-011E4761A454}" presName="Child2" presStyleLbl="node1" presStyleIdx="1" presStyleCnt="6" custScaleX="122252" custScaleY="124728" custLinFactNeighborX="-44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2C18CA-BF8E-4ADE-B7DD-A6EA8DC545CD}" type="pres">
      <dgm:prSet presAssocID="{0BEB66B5-1368-4FC8-B3CA-18C1F1401F46}" presName="Accent3" presStyleCnt="0"/>
      <dgm:spPr/>
    </dgm:pt>
    <dgm:pt modelId="{42461E92-C2D0-4691-A590-AF4C6BB89278}" type="pres">
      <dgm:prSet presAssocID="{0BEB66B5-1368-4FC8-B3CA-18C1F1401F46}" presName="Accent" presStyleLbl="bgShp" presStyleIdx="2" presStyleCnt="6"/>
      <dgm:spPr/>
    </dgm:pt>
    <dgm:pt modelId="{16883890-E49A-45D2-BB8C-2E0ACBF2C96F}" type="pres">
      <dgm:prSet presAssocID="{0BEB66B5-1368-4FC8-B3CA-18C1F1401F46}" presName="Child3" presStyleLbl="node1" presStyleIdx="2" presStyleCnt="6" custScaleX="122252" custScaleY="1247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0CD31-5DBC-4AD4-8F1D-F528A91A33F1}" type="pres">
      <dgm:prSet presAssocID="{60C3D1A0-50D8-49CB-B913-B77A485E11A8}" presName="Accent4" presStyleCnt="0"/>
      <dgm:spPr/>
    </dgm:pt>
    <dgm:pt modelId="{6D96EE4F-DFAE-4A6F-9558-0B24714C741B}" type="pres">
      <dgm:prSet presAssocID="{60C3D1A0-50D8-49CB-B913-B77A485E11A8}" presName="Accent" presStyleLbl="bgShp" presStyleIdx="3" presStyleCnt="6"/>
      <dgm:spPr/>
    </dgm:pt>
    <dgm:pt modelId="{6523A54C-4BA5-470B-93D4-996796F06871}" type="pres">
      <dgm:prSet presAssocID="{60C3D1A0-50D8-49CB-B913-B77A485E11A8}" presName="Child4" presStyleLbl="node1" presStyleIdx="3" presStyleCnt="6" custScaleX="122252" custScaleY="124728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AD4B0-A8C2-4560-A4FE-F2F9FB2D028B}" type="pres">
      <dgm:prSet presAssocID="{8291A2B6-DE68-4CD0-A344-D5E32C11242D}" presName="Accent5" presStyleCnt="0"/>
      <dgm:spPr/>
    </dgm:pt>
    <dgm:pt modelId="{728AC9E7-1FA9-4949-A05F-695DEAB99D83}" type="pres">
      <dgm:prSet presAssocID="{8291A2B6-DE68-4CD0-A344-D5E32C11242D}" presName="Accent" presStyleLbl="bgShp" presStyleIdx="4" presStyleCnt="6"/>
      <dgm:spPr/>
    </dgm:pt>
    <dgm:pt modelId="{667DD7A2-17FD-4D4D-99D6-DFF0D2A0B0AF}" type="pres">
      <dgm:prSet presAssocID="{8291A2B6-DE68-4CD0-A344-D5E32C11242D}" presName="Child5" presStyleLbl="node1" presStyleIdx="4" presStyleCnt="6" custScaleX="122252" custScaleY="124728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D9866-85C4-4920-A025-0CFFB241121B}" type="pres">
      <dgm:prSet presAssocID="{83A44FB0-5741-45CB-9EEE-82040AACCE9F}" presName="Accent6" presStyleCnt="0"/>
      <dgm:spPr/>
    </dgm:pt>
    <dgm:pt modelId="{1D805874-8630-40EE-B31A-B437C8465AF6}" type="pres">
      <dgm:prSet presAssocID="{83A44FB0-5741-45CB-9EEE-82040AACCE9F}" presName="Accent" presStyleLbl="bgShp" presStyleIdx="5" presStyleCnt="6"/>
      <dgm:spPr/>
    </dgm:pt>
    <dgm:pt modelId="{1140297D-2D57-4A1B-9B84-6FF68501AFE3}" type="pres">
      <dgm:prSet presAssocID="{83A44FB0-5741-45CB-9EEE-82040AACCE9F}" presName="Child6" presStyleLbl="node1" presStyleIdx="5" presStyleCnt="6" custScaleX="122252" custScaleY="124728" custLinFactNeighborX="-4464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425F77-4B0A-4110-9C74-BCDE02F40403}" srcId="{7B084FBA-BC07-4E0D-A76F-45E7E495E98B}" destId="{EE05B914-F079-429E-8BEB-99F08D07F5F2}" srcOrd="0" destOrd="0" parTransId="{366501BB-5B43-4E95-924C-426E0057C5B2}" sibTransId="{B94F6433-09B1-47B2-B7D1-B29C56174ADF}"/>
    <dgm:cxn modelId="{434292F3-4474-4018-A199-88222AC642A0}" srcId="{EE05B914-F079-429E-8BEB-99F08D07F5F2}" destId="{5EE3B207-F7E8-4101-BB49-011E4761A454}" srcOrd="1" destOrd="0" parTransId="{6B135BA6-97BA-42CF-A4A9-31A8D6FD9EBB}" sibTransId="{D3AA4EB2-18D7-4FBA-BA46-58C8FBFE06F9}"/>
    <dgm:cxn modelId="{C809F389-A096-4619-9B40-8F77260986D1}" type="presOf" srcId="{EE05B914-F079-429E-8BEB-99F08D07F5F2}" destId="{D425636B-D07C-46AF-8B5F-176B615396C9}" srcOrd="0" destOrd="0" presId="urn:microsoft.com/office/officeart/2011/layout/HexagonRadial"/>
    <dgm:cxn modelId="{DC1114BF-F289-4D8D-BA61-243B0F9C4CD5}" srcId="{EE05B914-F079-429E-8BEB-99F08D07F5F2}" destId="{8291A2B6-DE68-4CD0-A344-D5E32C11242D}" srcOrd="4" destOrd="0" parTransId="{60BC698A-2CAC-44C3-85C3-0B65569A1316}" sibTransId="{F33ACC44-2CE4-4D4D-99BE-B00172E6F3AD}"/>
    <dgm:cxn modelId="{91A47033-EB7A-42E2-866B-FDBE0E665DD6}" srcId="{EE05B914-F079-429E-8BEB-99F08D07F5F2}" destId="{2328AF19-EA59-418A-85C6-3D8B379F54CD}" srcOrd="6" destOrd="0" parTransId="{2D2BD6E5-5EEC-4FB8-8C72-787B7D1287E9}" sibTransId="{B5AC9153-1908-4BC0-AA4E-86B4042BC864}"/>
    <dgm:cxn modelId="{FC064283-2FAE-4145-AE9B-6132995458E8}" srcId="{EE05B914-F079-429E-8BEB-99F08D07F5F2}" destId="{0BEB66B5-1368-4FC8-B3CA-18C1F1401F46}" srcOrd="2" destOrd="0" parTransId="{C04E2282-A6BC-4887-8B89-DCCA40FE1A2A}" sibTransId="{2976AD01-7AE9-4515-9BE9-A57FEF23607C}"/>
    <dgm:cxn modelId="{C5FAE02F-4809-4C1E-95FC-7738DB4CD1B6}" srcId="{EE05B914-F079-429E-8BEB-99F08D07F5F2}" destId="{1C8C1E06-3670-4B22-A90C-0A6B83D27778}" srcOrd="0" destOrd="0" parTransId="{E0698036-43DE-4304-A543-D5C2C1C50FA7}" sibTransId="{3E31DB2A-4241-4AEA-A73D-68D35C8F7D2A}"/>
    <dgm:cxn modelId="{55DE90F4-5B48-4898-AEEA-42E4F6AECF3C}" srcId="{EE05B914-F079-429E-8BEB-99F08D07F5F2}" destId="{83A44FB0-5741-45CB-9EEE-82040AACCE9F}" srcOrd="5" destOrd="0" parTransId="{22C67D45-D309-47B4-B96C-24D5B97AE0AC}" sibTransId="{FCBE009A-880A-4B1C-9716-58BED91A975E}"/>
    <dgm:cxn modelId="{6EE33BBF-862F-46AF-9DE2-139FB7B40D7E}" type="presOf" srcId="{83A44FB0-5741-45CB-9EEE-82040AACCE9F}" destId="{1140297D-2D57-4A1B-9B84-6FF68501AFE3}" srcOrd="0" destOrd="0" presId="urn:microsoft.com/office/officeart/2011/layout/HexagonRadial"/>
    <dgm:cxn modelId="{CA8B9EE8-D309-4F58-8B8C-0724847B4135}" type="presOf" srcId="{7B084FBA-BC07-4E0D-A76F-45E7E495E98B}" destId="{E31EFFD6-5319-41C4-80FB-624828F07B3F}" srcOrd="0" destOrd="0" presId="urn:microsoft.com/office/officeart/2011/layout/HexagonRadial"/>
    <dgm:cxn modelId="{5FAFB65A-554C-4D23-A4A0-FFA5F17F5BDE}" type="presOf" srcId="{1C8C1E06-3670-4B22-A90C-0A6B83D27778}" destId="{07D42614-D81F-4462-969E-F9C3A3D3007F}" srcOrd="0" destOrd="0" presId="urn:microsoft.com/office/officeart/2011/layout/HexagonRadial"/>
    <dgm:cxn modelId="{0D65BBCE-A1B4-4F7F-95A9-26337CE0CD85}" type="presOf" srcId="{5EE3B207-F7E8-4101-BB49-011E4761A454}" destId="{CF12E376-6BDD-40D0-A3C1-52CCF09AD679}" srcOrd="0" destOrd="0" presId="urn:microsoft.com/office/officeart/2011/layout/HexagonRadial"/>
    <dgm:cxn modelId="{0975C221-DB55-4C08-8C58-62FC643B4E27}" type="presOf" srcId="{60C3D1A0-50D8-49CB-B913-B77A485E11A8}" destId="{6523A54C-4BA5-470B-93D4-996796F06871}" srcOrd="0" destOrd="0" presId="urn:microsoft.com/office/officeart/2011/layout/HexagonRadial"/>
    <dgm:cxn modelId="{642694E5-181A-4EE4-ADE0-9E443ECB825D}" type="presOf" srcId="{8291A2B6-DE68-4CD0-A344-D5E32C11242D}" destId="{667DD7A2-17FD-4D4D-99D6-DFF0D2A0B0AF}" srcOrd="0" destOrd="0" presId="urn:microsoft.com/office/officeart/2011/layout/HexagonRadial"/>
    <dgm:cxn modelId="{58A40FE2-2EF4-4485-8EDA-DF1F64C17B88}" srcId="{EE05B914-F079-429E-8BEB-99F08D07F5F2}" destId="{60C3D1A0-50D8-49CB-B913-B77A485E11A8}" srcOrd="3" destOrd="0" parTransId="{92513C16-5C46-40A0-9D73-6492815DD2B6}" sibTransId="{349FBBE4-4CB6-43F0-85D4-C18B5747DB41}"/>
    <dgm:cxn modelId="{C2FCBA2C-A6C7-432F-92B4-6C6B14488552}" type="presOf" srcId="{0BEB66B5-1368-4FC8-B3CA-18C1F1401F46}" destId="{16883890-E49A-45D2-BB8C-2E0ACBF2C96F}" srcOrd="0" destOrd="0" presId="urn:microsoft.com/office/officeart/2011/layout/HexagonRadial"/>
    <dgm:cxn modelId="{14D4F9F1-B45C-46C3-BFE8-DB6127610F6E}" type="presParOf" srcId="{E31EFFD6-5319-41C4-80FB-624828F07B3F}" destId="{D425636B-D07C-46AF-8B5F-176B615396C9}" srcOrd="0" destOrd="0" presId="urn:microsoft.com/office/officeart/2011/layout/HexagonRadial"/>
    <dgm:cxn modelId="{F38A2089-20D5-4B93-A480-9ABB5558520F}" type="presParOf" srcId="{E31EFFD6-5319-41C4-80FB-624828F07B3F}" destId="{B25D1B63-59CF-4F68-A261-231BCE905761}" srcOrd="1" destOrd="0" presId="urn:microsoft.com/office/officeart/2011/layout/HexagonRadial"/>
    <dgm:cxn modelId="{1B6ADD51-00C9-4DC3-842C-51320559C667}" type="presParOf" srcId="{B25D1B63-59CF-4F68-A261-231BCE905761}" destId="{4B1AEAA9-9826-495D-9C98-6D12A3472D95}" srcOrd="0" destOrd="0" presId="urn:microsoft.com/office/officeart/2011/layout/HexagonRadial"/>
    <dgm:cxn modelId="{250D5143-47CE-4B2D-A721-99B736DAB68A}" type="presParOf" srcId="{E31EFFD6-5319-41C4-80FB-624828F07B3F}" destId="{07D42614-D81F-4462-969E-F9C3A3D3007F}" srcOrd="2" destOrd="0" presId="urn:microsoft.com/office/officeart/2011/layout/HexagonRadial"/>
    <dgm:cxn modelId="{505AF7C8-C2C3-43D4-B0EA-3A1DF6CDCB7C}" type="presParOf" srcId="{E31EFFD6-5319-41C4-80FB-624828F07B3F}" destId="{D74BFF75-A8E7-493C-935B-CE47335D0DCA}" srcOrd="3" destOrd="0" presId="urn:microsoft.com/office/officeart/2011/layout/HexagonRadial"/>
    <dgm:cxn modelId="{A4ED6CA5-802A-4267-A7D6-4535B74230F1}" type="presParOf" srcId="{D74BFF75-A8E7-493C-935B-CE47335D0DCA}" destId="{FFFC7234-0AE0-4D52-8695-18116BB339D8}" srcOrd="0" destOrd="0" presId="urn:microsoft.com/office/officeart/2011/layout/HexagonRadial"/>
    <dgm:cxn modelId="{0E815B96-88B2-4D1B-9D66-C225509C7560}" type="presParOf" srcId="{E31EFFD6-5319-41C4-80FB-624828F07B3F}" destId="{CF12E376-6BDD-40D0-A3C1-52CCF09AD679}" srcOrd="4" destOrd="0" presId="urn:microsoft.com/office/officeart/2011/layout/HexagonRadial"/>
    <dgm:cxn modelId="{26C8EAD5-2D20-4BF0-846B-5C2BEDF498B0}" type="presParOf" srcId="{E31EFFD6-5319-41C4-80FB-624828F07B3F}" destId="{7E2C18CA-BF8E-4ADE-B7DD-A6EA8DC545CD}" srcOrd="5" destOrd="0" presId="urn:microsoft.com/office/officeart/2011/layout/HexagonRadial"/>
    <dgm:cxn modelId="{5BA51721-3CD9-4A6D-9DF4-48E5FFC2A2B7}" type="presParOf" srcId="{7E2C18CA-BF8E-4ADE-B7DD-A6EA8DC545CD}" destId="{42461E92-C2D0-4691-A590-AF4C6BB89278}" srcOrd="0" destOrd="0" presId="urn:microsoft.com/office/officeart/2011/layout/HexagonRadial"/>
    <dgm:cxn modelId="{B2FF0E57-9B27-4BBE-8AA0-4A90FC2AF8D4}" type="presParOf" srcId="{E31EFFD6-5319-41C4-80FB-624828F07B3F}" destId="{16883890-E49A-45D2-BB8C-2E0ACBF2C96F}" srcOrd="6" destOrd="0" presId="urn:microsoft.com/office/officeart/2011/layout/HexagonRadial"/>
    <dgm:cxn modelId="{33254367-B85C-4B38-9FBE-8404E5AFD209}" type="presParOf" srcId="{E31EFFD6-5319-41C4-80FB-624828F07B3F}" destId="{5090CD31-5DBC-4AD4-8F1D-F528A91A33F1}" srcOrd="7" destOrd="0" presId="urn:microsoft.com/office/officeart/2011/layout/HexagonRadial"/>
    <dgm:cxn modelId="{26FBA327-AEB4-4C0D-A58B-74B7AA1A00F0}" type="presParOf" srcId="{5090CD31-5DBC-4AD4-8F1D-F528A91A33F1}" destId="{6D96EE4F-DFAE-4A6F-9558-0B24714C741B}" srcOrd="0" destOrd="0" presId="urn:microsoft.com/office/officeart/2011/layout/HexagonRadial"/>
    <dgm:cxn modelId="{9E9AEA82-400D-4899-BD10-190364208D01}" type="presParOf" srcId="{E31EFFD6-5319-41C4-80FB-624828F07B3F}" destId="{6523A54C-4BA5-470B-93D4-996796F06871}" srcOrd="8" destOrd="0" presId="urn:microsoft.com/office/officeart/2011/layout/HexagonRadial"/>
    <dgm:cxn modelId="{8A3DC689-2F85-44B5-9974-4FBCD442F862}" type="presParOf" srcId="{E31EFFD6-5319-41C4-80FB-624828F07B3F}" destId="{4CFAD4B0-A8C2-4560-A4FE-F2F9FB2D028B}" srcOrd="9" destOrd="0" presId="urn:microsoft.com/office/officeart/2011/layout/HexagonRadial"/>
    <dgm:cxn modelId="{6EE894C3-4BDB-4D20-A6A9-D4FA332973F0}" type="presParOf" srcId="{4CFAD4B0-A8C2-4560-A4FE-F2F9FB2D028B}" destId="{728AC9E7-1FA9-4949-A05F-695DEAB99D83}" srcOrd="0" destOrd="0" presId="urn:microsoft.com/office/officeart/2011/layout/HexagonRadial"/>
    <dgm:cxn modelId="{B1FF03D8-D778-4321-B01D-9793E6DD501D}" type="presParOf" srcId="{E31EFFD6-5319-41C4-80FB-624828F07B3F}" destId="{667DD7A2-17FD-4D4D-99D6-DFF0D2A0B0AF}" srcOrd="10" destOrd="0" presId="urn:microsoft.com/office/officeart/2011/layout/HexagonRadial"/>
    <dgm:cxn modelId="{9085C7C1-5AE2-4C9C-A2D4-E4D02AB4542E}" type="presParOf" srcId="{E31EFFD6-5319-41C4-80FB-624828F07B3F}" destId="{B67D9866-85C4-4920-A025-0CFFB241121B}" srcOrd="11" destOrd="0" presId="urn:microsoft.com/office/officeart/2011/layout/HexagonRadial"/>
    <dgm:cxn modelId="{12F608C1-DA94-4170-B99A-2BBFD4584C11}" type="presParOf" srcId="{B67D9866-85C4-4920-A025-0CFFB241121B}" destId="{1D805874-8630-40EE-B31A-B437C8465AF6}" srcOrd="0" destOrd="0" presId="urn:microsoft.com/office/officeart/2011/layout/HexagonRadial"/>
    <dgm:cxn modelId="{29FDB75A-9FE6-44AD-B524-865DDCBD4F1C}" type="presParOf" srcId="{E31EFFD6-5319-41C4-80FB-624828F07B3F}" destId="{1140297D-2D57-4A1B-9B84-6FF68501AFE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84FBA-BC07-4E0D-A76F-45E7E495E98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5B914-F079-429E-8BEB-99F08D07F5F2}">
      <dgm:prSet phldrT="[Text]" custT="1"/>
      <dgm:spPr>
        <a:solidFill>
          <a:srgbClr val="D68B1C"/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th-TH" sz="32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ข้อดีของบริษัท</a:t>
          </a:r>
          <a:endParaRPr lang="en-US" sz="3200" dirty="0"/>
        </a:p>
      </dgm:t>
    </dgm:pt>
    <dgm:pt modelId="{366501BB-5B43-4E95-924C-426E0057C5B2}" type="parTrans" cxnId="{9B425F77-4B0A-4110-9C74-BCDE02F40403}">
      <dgm:prSet/>
      <dgm:spPr/>
      <dgm:t>
        <a:bodyPr/>
        <a:lstStyle/>
        <a:p>
          <a:endParaRPr lang="en-US"/>
        </a:p>
      </dgm:t>
    </dgm:pt>
    <dgm:pt modelId="{B94F6433-09B1-47B2-B7D1-B29C56174ADF}" type="sibTrans" cxnId="{9B425F77-4B0A-4110-9C74-BCDE02F40403}">
      <dgm:prSet/>
      <dgm:spPr/>
      <dgm:t>
        <a:bodyPr/>
        <a:lstStyle/>
        <a:p>
          <a:endParaRPr lang="en-US"/>
        </a:p>
      </dgm:t>
    </dgm:pt>
    <dgm:pt modelId="{1C8C1E06-3670-4B22-A90C-0A6B83D2777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gm:spPr>
      <dgm:t>
        <a:bodyPr/>
        <a:lstStyle/>
        <a:p>
          <a:r>
            <a:rPr lang="th-TH" sz="1800" b="1" dirty="0" smtClean="0">
              <a:solidFill>
                <a:srgbClr val="000099"/>
              </a:solidFill>
            </a:rPr>
            <a:t>1. บริหารการผลิตการจัดการได้อย่างมี </a:t>
          </a:r>
        </a:p>
        <a:p>
          <a:r>
            <a:rPr lang="th-TH" sz="1800" b="1" dirty="0" smtClean="0">
              <a:solidFill>
                <a:srgbClr val="000099"/>
              </a:solidFill>
            </a:rPr>
            <a:t>ประสิทธิภาพยิ่งขึ้น </a:t>
          </a:r>
          <a:endParaRPr lang="en-US" sz="1800" b="1" dirty="0">
            <a:solidFill>
              <a:srgbClr val="000099"/>
            </a:solidFill>
          </a:endParaRPr>
        </a:p>
      </dgm:t>
    </dgm:pt>
    <dgm:pt modelId="{E0698036-43DE-4304-A543-D5C2C1C50FA7}" type="parTrans" cxnId="{C5FAE02F-4809-4C1E-95FC-7738DB4CD1B6}">
      <dgm:prSet/>
      <dgm:spPr/>
      <dgm:t>
        <a:bodyPr/>
        <a:lstStyle/>
        <a:p>
          <a:endParaRPr lang="en-US"/>
        </a:p>
      </dgm:t>
    </dgm:pt>
    <dgm:pt modelId="{3E31DB2A-4241-4AEA-A73D-68D35C8F7D2A}" type="sibTrans" cxnId="{C5FAE02F-4809-4C1E-95FC-7738DB4CD1B6}">
      <dgm:prSet/>
      <dgm:spPr/>
      <dgm:t>
        <a:bodyPr/>
        <a:lstStyle/>
        <a:p>
          <a:endParaRPr lang="en-US"/>
        </a:p>
      </dgm:t>
    </dgm:pt>
    <dgm:pt modelId="{5EE3B207-F7E8-4101-BB49-011E4761A45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gm:spPr>
      <dgm:t>
        <a:bodyPr/>
        <a:lstStyle/>
        <a:p>
          <a:r>
            <a:rPr lang="th-TH" sz="1800" b="1" dirty="0" smtClean="0">
              <a:solidFill>
                <a:srgbClr val="000099"/>
              </a:solidFill>
            </a:rPr>
            <a:t>5.ได้รับการยอมรับจากองค์กรของภาครัฐ </a:t>
          </a:r>
          <a:endParaRPr lang="en-US" sz="1800" b="1" dirty="0">
            <a:solidFill>
              <a:srgbClr val="000099"/>
            </a:solidFill>
          </a:endParaRPr>
        </a:p>
      </dgm:t>
    </dgm:pt>
    <dgm:pt modelId="{6B135BA6-97BA-42CF-A4A9-31A8D6FD9EBB}" type="parTrans" cxnId="{434292F3-4474-4018-A199-88222AC642A0}">
      <dgm:prSet/>
      <dgm:spPr/>
      <dgm:t>
        <a:bodyPr/>
        <a:lstStyle/>
        <a:p>
          <a:endParaRPr lang="en-US"/>
        </a:p>
      </dgm:t>
    </dgm:pt>
    <dgm:pt modelId="{D3AA4EB2-18D7-4FBA-BA46-58C8FBFE06F9}" type="sibTrans" cxnId="{434292F3-4474-4018-A199-88222AC642A0}">
      <dgm:prSet/>
      <dgm:spPr/>
      <dgm:t>
        <a:bodyPr/>
        <a:lstStyle/>
        <a:p>
          <a:endParaRPr lang="en-US"/>
        </a:p>
      </dgm:t>
    </dgm:pt>
    <dgm:pt modelId="{0BEB66B5-1368-4FC8-B3CA-18C1F1401F46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gm:spPr>
      <dgm:t>
        <a:bodyPr/>
        <a:lstStyle/>
        <a:p>
          <a:r>
            <a:rPr lang="th-TH" sz="1800" b="1" dirty="0" smtClean="0">
              <a:solidFill>
                <a:srgbClr val="000099"/>
              </a:solidFill>
            </a:rPr>
            <a:t>4. ได้รับผลผลิตที่เป็นวัตถุดิบตรงตามที่ต้องการ </a:t>
          </a:r>
          <a:endParaRPr lang="en-US" sz="1800" b="1" dirty="0">
            <a:solidFill>
              <a:srgbClr val="000099"/>
            </a:solidFill>
          </a:endParaRPr>
        </a:p>
      </dgm:t>
    </dgm:pt>
    <dgm:pt modelId="{C04E2282-A6BC-4887-8B89-DCCA40FE1A2A}" type="parTrans" cxnId="{FC064283-2FAE-4145-AE9B-6132995458E8}">
      <dgm:prSet/>
      <dgm:spPr/>
      <dgm:t>
        <a:bodyPr/>
        <a:lstStyle/>
        <a:p>
          <a:endParaRPr lang="en-US"/>
        </a:p>
      </dgm:t>
    </dgm:pt>
    <dgm:pt modelId="{2976AD01-7AE9-4515-9BE9-A57FEF23607C}" type="sibTrans" cxnId="{FC064283-2FAE-4145-AE9B-6132995458E8}">
      <dgm:prSet/>
      <dgm:spPr/>
      <dgm:t>
        <a:bodyPr/>
        <a:lstStyle/>
        <a:p>
          <a:endParaRPr lang="en-US"/>
        </a:p>
      </dgm:t>
    </dgm:pt>
    <dgm:pt modelId="{60C3D1A0-50D8-49CB-B913-B77A485E11A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gm:spPr>
      <dgm:t>
        <a:bodyPr/>
        <a:lstStyle/>
        <a:p>
          <a:r>
            <a:rPr lang="th-TH" sz="1800" b="1" dirty="0" smtClean="0">
              <a:solidFill>
                <a:srgbClr val="000099"/>
              </a:solidFill>
            </a:rPr>
            <a:t>3. มีความมั่นใจในการผลิตและกระจายความเสี่ยง</a:t>
          </a:r>
          <a:endParaRPr lang="en-US" sz="1800" b="1" dirty="0">
            <a:solidFill>
              <a:srgbClr val="000099"/>
            </a:solidFill>
          </a:endParaRPr>
        </a:p>
      </dgm:t>
    </dgm:pt>
    <dgm:pt modelId="{92513C16-5C46-40A0-9D73-6492815DD2B6}" type="parTrans" cxnId="{58A40FE2-2EF4-4485-8EDA-DF1F64C17B88}">
      <dgm:prSet/>
      <dgm:spPr/>
      <dgm:t>
        <a:bodyPr/>
        <a:lstStyle/>
        <a:p>
          <a:endParaRPr lang="en-US"/>
        </a:p>
      </dgm:t>
    </dgm:pt>
    <dgm:pt modelId="{349FBBE4-4CB6-43F0-85D4-C18B5747DB41}" type="sibTrans" cxnId="{58A40FE2-2EF4-4485-8EDA-DF1F64C17B88}">
      <dgm:prSet/>
      <dgm:spPr/>
      <dgm:t>
        <a:bodyPr/>
        <a:lstStyle/>
        <a:p>
          <a:endParaRPr lang="en-US"/>
        </a:p>
      </dgm:t>
    </dgm:pt>
    <dgm:pt modelId="{8291A2B6-DE68-4CD0-A344-D5E32C11242D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gm:spPr>
      <dgm:t>
        <a:bodyPr/>
        <a:lstStyle/>
        <a:p>
          <a:r>
            <a:rPr lang="th-TH" sz="1800" b="1" dirty="0" smtClean="0">
              <a:solidFill>
                <a:srgbClr val="000099"/>
              </a:solidFill>
            </a:rPr>
            <a:t>2. ข้อจำกัดในเรื่องพื้นที่ผลิตหมดไป</a:t>
          </a:r>
          <a:endParaRPr lang="en-US" sz="1800" b="1" dirty="0">
            <a:solidFill>
              <a:srgbClr val="000099"/>
            </a:solidFill>
          </a:endParaRPr>
        </a:p>
      </dgm:t>
    </dgm:pt>
    <dgm:pt modelId="{60BC698A-2CAC-44C3-85C3-0B65569A1316}" type="parTrans" cxnId="{DC1114BF-F289-4D8D-BA61-243B0F9C4CD5}">
      <dgm:prSet/>
      <dgm:spPr/>
      <dgm:t>
        <a:bodyPr/>
        <a:lstStyle/>
        <a:p>
          <a:endParaRPr lang="en-US"/>
        </a:p>
      </dgm:t>
    </dgm:pt>
    <dgm:pt modelId="{F33ACC44-2CE4-4D4D-99BE-B00172E6F3AD}" type="sibTrans" cxnId="{DC1114BF-F289-4D8D-BA61-243B0F9C4CD5}">
      <dgm:prSet/>
      <dgm:spPr/>
      <dgm:t>
        <a:bodyPr/>
        <a:lstStyle/>
        <a:p>
          <a:endParaRPr lang="en-US"/>
        </a:p>
      </dgm:t>
    </dgm:pt>
    <dgm:pt modelId="{E31EFFD6-5319-41C4-80FB-624828F07B3F}" type="pres">
      <dgm:prSet presAssocID="{7B084FBA-BC07-4E0D-A76F-45E7E495E98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425636B-D07C-46AF-8B5F-176B615396C9}" type="pres">
      <dgm:prSet presAssocID="{EE05B914-F079-429E-8BEB-99F08D07F5F2}" presName="Parent" presStyleLbl="node0" presStyleIdx="0" presStyleCnt="1" custLinFactNeighborX="-3472" custLinFactNeighborY="-26768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B25D1B63-59CF-4F68-A261-231BCE905761}" type="pres">
      <dgm:prSet presAssocID="{1C8C1E06-3670-4B22-A90C-0A6B83D27778}" presName="Accent1" presStyleCnt="0"/>
      <dgm:spPr/>
    </dgm:pt>
    <dgm:pt modelId="{4B1AEAA9-9826-495D-9C98-6D12A3472D95}" type="pres">
      <dgm:prSet presAssocID="{1C8C1E06-3670-4B22-A90C-0A6B83D27778}" presName="Accent" presStyleLbl="bgShp" presStyleIdx="0" presStyleCnt="5"/>
      <dgm:spPr/>
    </dgm:pt>
    <dgm:pt modelId="{07D42614-D81F-4462-969E-F9C3A3D3007F}" type="pres">
      <dgm:prSet presAssocID="{1C8C1E06-3670-4B22-A90C-0A6B83D27778}" presName="Child1" presStyleLbl="node1" presStyleIdx="0" presStyleCnt="5" custScaleX="122252" custScaleY="125993" custLinFactNeighborX="-96374" custLinFactNeighborY="340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BFF75-A8E7-493C-935B-CE47335D0DCA}" type="pres">
      <dgm:prSet presAssocID="{5EE3B207-F7E8-4101-BB49-011E4761A454}" presName="Accent2" presStyleCnt="0"/>
      <dgm:spPr/>
    </dgm:pt>
    <dgm:pt modelId="{FFFC7234-0AE0-4D52-8695-18116BB339D8}" type="pres">
      <dgm:prSet presAssocID="{5EE3B207-F7E8-4101-BB49-011E4761A454}" presName="Accent" presStyleLbl="bgShp" presStyleIdx="1" presStyleCnt="5" custLinFactNeighborX="77393" custLinFactNeighborY="56078"/>
      <dgm:spPr/>
    </dgm:pt>
    <dgm:pt modelId="{CF12E376-6BDD-40D0-A3C1-52CCF09AD679}" type="pres">
      <dgm:prSet presAssocID="{5EE3B207-F7E8-4101-BB49-011E4761A454}" presName="Child2" presStyleLbl="node1" presStyleIdx="1" presStyleCnt="5" custScaleX="122252" custScaleY="124728" custLinFactNeighborX="-4237" custLinFactNeighborY="-326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2C18CA-BF8E-4ADE-B7DD-A6EA8DC545CD}" type="pres">
      <dgm:prSet presAssocID="{0BEB66B5-1368-4FC8-B3CA-18C1F1401F46}" presName="Accent3" presStyleCnt="0"/>
      <dgm:spPr/>
    </dgm:pt>
    <dgm:pt modelId="{42461E92-C2D0-4691-A590-AF4C6BB89278}" type="pres">
      <dgm:prSet presAssocID="{0BEB66B5-1368-4FC8-B3CA-18C1F1401F46}" presName="Accent" presStyleLbl="bgShp" presStyleIdx="2" presStyleCnt="5"/>
      <dgm:spPr/>
    </dgm:pt>
    <dgm:pt modelId="{16883890-E49A-45D2-BB8C-2E0ACBF2C96F}" type="pres">
      <dgm:prSet presAssocID="{0BEB66B5-1368-4FC8-B3CA-18C1F1401F46}" presName="Child3" presStyleLbl="node1" presStyleIdx="2" presStyleCnt="5" custScaleX="122252" custScaleY="124728" custLinFactNeighborX="-4237" custLinFactNeighborY="-326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0CD31-5DBC-4AD4-8F1D-F528A91A33F1}" type="pres">
      <dgm:prSet presAssocID="{60C3D1A0-50D8-49CB-B913-B77A485E11A8}" presName="Accent4" presStyleCnt="0"/>
      <dgm:spPr/>
    </dgm:pt>
    <dgm:pt modelId="{6D96EE4F-DFAE-4A6F-9558-0B24714C741B}" type="pres">
      <dgm:prSet presAssocID="{60C3D1A0-50D8-49CB-B913-B77A485E11A8}" presName="Accent" presStyleLbl="bgShp" presStyleIdx="3" presStyleCnt="5" custLinFactY="-6123" custLinFactNeighborX="-13646" custLinFactNeighborY="-100000"/>
      <dgm:spPr/>
    </dgm:pt>
    <dgm:pt modelId="{6523A54C-4BA5-470B-93D4-996796F06871}" type="pres">
      <dgm:prSet presAssocID="{60C3D1A0-50D8-49CB-B913-B77A485E11A8}" presName="Child4" presStyleLbl="node1" presStyleIdx="3" presStyleCnt="5" custScaleX="122252" custScaleY="124728" custLinFactNeighborX="-4237" custLinFactNeighborY="-326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AD4B0-A8C2-4560-A4FE-F2F9FB2D028B}" type="pres">
      <dgm:prSet presAssocID="{8291A2B6-DE68-4CD0-A344-D5E32C11242D}" presName="Accent5" presStyleCnt="0"/>
      <dgm:spPr/>
    </dgm:pt>
    <dgm:pt modelId="{728AC9E7-1FA9-4949-A05F-695DEAB99D83}" type="pres">
      <dgm:prSet presAssocID="{8291A2B6-DE68-4CD0-A344-D5E32C11242D}" presName="Accent" presStyleLbl="bgShp" presStyleIdx="4" presStyleCnt="5"/>
      <dgm:spPr/>
    </dgm:pt>
    <dgm:pt modelId="{667DD7A2-17FD-4D4D-99D6-DFF0D2A0B0AF}" type="pres">
      <dgm:prSet presAssocID="{8291A2B6-DE68-4CD0-A344-D5E32C11242D}" presName="Child5" presStyleLbl="node1" presStyleIdx="4" presStyleCnt="5" custScaleX="122252" custScaleY="124728" custLinFactNeighborX="-4237" custLinFactNeighborY="-294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C98858-28C0-4ADF-A7D0-CC0896C1F891}" type="presOf" srcId="{1C8C1E06-3670-4B22-A90C-0A6B83D27778}" destId="{07D42614-D81F-4462-969E-F9C3A3D3007F}" srcOrd="0" destOrd="0" presId="urn:microsoft.com/office/officeart/2011/layout/HexagonRadial"/>
    <dgm:cxn modelId="{DC1114BF-F289-4D8D-BA61-243B0F9C4CD5}" srcId="{EE05B914-F079-429E-8BEB-99F08D07F5F2}" destId="{8291A2B6-DE68-4CD0-A344-D5E32C11242D}" srcOrd="4" destOrd="0" parTransId="{60BC698A-2CAC-44C3-85C3-0B65569A1316}" sibTransId="{F33ACC44-2CE4-4D4D-99BE-B00172E6F3AD}"/>
    <dgm:cxn modelId="{49A69360-8C9E-4F60-8DA5-10DC125FFE7D}" type="presOf" srcId="{8291A2B6-DE68-4CD0-A344-D5E32C11242D}" destId="{667DD7A2-17FD-4D4D-99D6-DFF0D2A0B0AF}" srcOrd="0" destOrd="0" presId="urn:microsoft.com/office/officeart/2011/layout/HexagonRadial"/>
    <dgm:cxn modelId="{BFE486D0-2077-48B2-A71C-88C24B67BD85}" type="presOf" srcId="{0BEB66B5-1368-4FC8-B3CA-18C1F1401F46}" destId="{16883890-E49A-45D2-BB8C-2E0ACBF2C96F}" srcOrd="0" destOrd="0" presId="urn:microsoft.com/office/officeart/2011/layout/HexagonRadial"/>
    <dgm:cxn modelId="{C5FAE02F-4809-4C1E-95FC-7738DB4CD1B6}" srcId="{EE05B914-F079-429E-8BEB-99F08D07F5F2}" destId="{1C8C1E06-3670-4B22-A90C-0A6B83D27778}" srcOrd="0" destOrd="0" parTransId="{E0698036-43DE-4304-A543-D5C2C1C50FA7}" sibTransId="{3E31DB2A-4241-4AEA-A73D-68D35C8F7D2A}"/>
    <dgm:cxn modelId="{58A40FE2-2EF4-4485-8EDA-DF1F64C17B88}" srcId="{EE05B914-F079-429E-8BEB-99F08D07F5F2}" destId="{60C3D1A0-50D8-49CB-B913-B77A485E11A8}" srcOrd="3" destOrd="0" parTransId="{92513C16-5C46-40A0-9D73-6492815DD2B6}" sibTransId="{349FBBE4-4CB6-43F0-85D4-C18B5747DB41}"/>
    <dgm:cxn modelId="{434292F3-4474-4018-A199-88222AC642A0}" srcId="{EE05B914-F079-429E-8BEB-99F08D07F5F2}" destId="{5EE3B207-F7E8-4101-BB49-011E4761A454}" srcOrd="1" destOrd="0" parTransId="{6B135BA6-97BA-42CF-A4A9-31A8D6FD9EBB}" sibTransId="{D3AA4EB2-18D7-4FBA-BA46-58C8FBFE06F9}"/>
    <dgm:cxn modelId="{FC064283-2FAE-4145-AE9B-6132995458E8}" srcId="{EE05B914-F079-429E-8BEB-99F08D07F5F2}" destId="{0BEB66B5-1368-4FC8-B3CA-18C1F1401F46}" srcOrd="2" destOrd="0" parTransId="{C04E2282-A6BC-4887-8B89-DCCA40FE1A2A}" sibTransId="{2976AD01-7AE9-4515-9BE9-A57FEF23607C}"/>
    <dgm:cxn modelId="{9B425F77-4B0A-4110-9C74-BCDE02F40403}" srcId="{7B084FBA-BC07-4E0D-A76F-45E7E495E98B}" destId="{EE05B914-F079-429E-8BEB-99F08D07F5F2}" srcOrd="0" destOrd="0" parTransId="{366501BB-5B43-4E95-924C-426E0057C5B2}" sibTransId="{B94F6433-09B1-47B2-B7D1-B29C56174ADF}"/>
    <dgm:cxn modelId="{3D3BC2F4-63EF-491D-861D-0A49D8312E48}" type="presOf" srcId="{7B084FBA-BC07-4E0D-A76F-45E7E495E98B}" destId="{E31EFFD6-5319-41C4-80FB-624828F07B3F}" srcOrd="0" destOrd="0" presId="urn:microsoft.com/office/officeart/2011/layout/HexagonRadial"/>
    <dgm:cxn modelId="{899AF510-DCE4-4531-A283-B5081AC4C0F5}" type="presOf" srcId="{EE05B914-F079-429E-8BEB-99F08D07F5F2}" destId="{D425636B-D07C-46AF-8B5F-176B615396C9}" srcOrd="0" destOrd="0" presId="urn:microsoft.com/office/officeart/2011/layout/HexagonRadial"/>
    <dgm:cxn modelId="{CA7F0959-0120-47A3-950C-98EBFB270C94}" type="presOf" srcId="{60C3D1A0-50D8-49CB-B913-B77A485E11A8}" destId="{6523A54C-4BA5-470B-93D4-996796F06871}" srcOrd="0" destOrd="0" presId="urn:microsoft.com/office/officeart/2011/layout/HexagonRadial"/>
    <dgm:cxn modelId="{8BF2ADE4-F9A6-443B-BF36-F6EAAE8CFE41}" type="presOf" srcId="{5EE3B207-F7E8-4101-BB49-011E4761A454}" destId="{CF12E376-6BDD-40D0-A3C1-52CCF09AD679}" srcOrd="0" destOrd="0" presId="urn:microsoft.com/office/officeart/2011/layout/HexagonRadial"/>
    <dgm:cxn modelId="{C410C1EE-4193-47A9-BD39-FDB5D4072741}" type="presParOf" srcId="{E31EFFD6-5319-41C4-80FB-624828F07B3F}" destId="{D425636B-D07C-46AF-8B5F-176B615396C9}" srcOrd="0" destOrd="0" presId="urn:microsoft.com/office/officeart/2011/layout/HexagonRadial"/>
    <dgm:cxn modelId="{26435AC4-7E14-4B4D-9830-4080DF065FD2}" type="presParOf" srcId="{E31EFFD6-5319-41C4-80FB-624828F07B3F}" destId="{B25D1B63-59CF-4F68-A261-231BCE905761}" srcOrd="1" destOrd="0" presId="urn:microsoft.com/office/officeart/2011/layout/HexagonRadial"/>
    <dgm:cxn modelId="{62CC1671-2019-481B-9702-80B2D11C5F43}" type="presParOf" srcId="{B25D1B63-59CF-4F68-A261-231BCE905761}" destId="{4B1AEAA9-9826-495D-9C98-6D12A3472D95}" srcOrd="0" destOrd="0" presId="urn:microsoft.com/office/officeart/2011/layout/HexagonRadial"/>
    <dgm:cxn modelId="{8A13D924-BD4E-43CA-877A-889CF48D33BA}" type="presParOf" srcId="{E31EFFD6-5319-41C4-80FB-624828F07B3F}" destId="{07D42614-D81F-4462-969E-F9C3A3D3007F}" srcOrd="2" destOrd="0" presId="urn:microsoft.com/office/officeart/2011/layout/HexagonRadial"/>
    <dgm:cxn modelId="{592FB432-B870-4C87-AE3D-28269E3DFB37}" type="presParOf" srcId="{E31EFFD6-5319-41C4-80FB-624828F07B3F}" destId="{D74BFF75-A8E7-493C-935B-CE47335D0DCA}" srcOrd="3" destOrd="0" presId="urn:microsoft.com/office/officeart/2011/layout/HexagonRadial"/>
    <dgm:cxn modelId="{5337641D-5747-4BCF-B176-D4D805589DC8}" type="presParOf" srcId="{D74BFF75-A8E7-493C-935B-CE47335D0DCA}" destId="{FFFC7234-0AE0-4D52-8695-18116BB339D8}" srcOrd="0" destOrd="0" presId="urn:microsoft.com/office/officeart/2011/layout/HexagonRadial"/>
    <dgm:cxn modelId="{B0C8B776-1866-448A-94A4-F9750BC37616}" type="presParOf" srcId="{E31EFFD6-5319-41C4-80FB-624828F07B3F}" destId="{CF12E376-6BDD-40D0-A3C1-52CCF09AD679}" srcOrd="4" destOrd="0" presId="urn:microsoft.com/office/officeart/2011/layout/HexagonRadial"/>
    <dgm:cxn modelId="{4C425509-3824-4C1B-B46E-019ACE84402F}" type="presParOf" srcId="{E31EFFD6-5319-41C4-80FB-624828F07B3F}" destId="{7E2C18CA-BF8E-4ADE-B7DD-A6EA8DC545CD}" srcOrd="5" destOrd="0" presId="urn:microsoft.com/office/officeart/2011/layout/HexagonRadial"/>
    <dgm:cxn modelId="{6BB2AA76-1741-4C8A-9604-DB3D7DEEAA02}" type="presParOf" srcId="{7E2C18CA-BF8E-4ADE-B7DD-A6EA8DC545CD}" destId="{42461E92-C2D0-4691-A590-AF4C6BB89278}" srcOrd="0" destOrd="0" presId="urn:microsoft.com/office/officeart/2011/layout/HexagonRadial"/>
    <dgm:cxn modelId="{4BB1B815-70C1-4F37-AE5C-2F28069716B4}" type="presParOf" srcId="{E31EFFD6-5319-41C4-80FB-624828F07B3F}" destId="{16883890-E49A-45D2-BB8C-2E0ACBF2C96F}" srcOrd="6" destOrd="0" presId="urn:microsoft.com/office/officeart/2011/layout/HexagonRadial"/>
    <dgm:cxn modelId="{8D0A923F-6B94-49A1-BB50-77CD70B0CA77}" type="presParOf" srcId="{E31EFFD6-5319-41C4-80FB-624828F07B3F}" destId="{5090CD31-5DBC-4AD4-8F1D-F528A91A33F1}" srcOrd="7" destOrd="0" presId="urn:microsoft.com/office/officeart/2011/layout/HexagonRadial"/>
    <dgm:cxn modelId="{4EF702D3-7F28-45AA-9C94-6D6826D40F3C}" type="presParOf" srcId="{5090CD31-5DBC-4AD4-8F1D-F528A91A33F1}" destId="{6D96EE4F-DFAE-4A6F-9558-0B24714C741B}" srcOrd="0" destOrd="0" presId="urn:microsoft.com/office/officeart/2011/layout/HexagonRadial"/>
    <dgm:cxn modelId="{B8664630-F4A5-4261-80E8-1766E50C7C42}" type="presParOf" srcId="{E31EFFD6-5319-41C4-80FB-624828F07B3F}" destId="{6523A54C-4BA5-470B-93D4-996796F06871}" srcOrd="8" destOrd="0" presId="urn:microsoft.com/office/officeart/2011/layout/HexagonRadial"/>
    <dgm:cxn modelId="{77BBA71E-C009-456E-BACB-76B3C500FE06}" type="presParOf" srcId="{E31EFFD6-5319-41C4-80FB-624828F07B3F}" destId="{4CFAD4B0-A8C2-4560-A4FE-F2F9FB2D028B}" srcOrd="9" destOrd="0" presId="urn:microsoft.com/office/officeart/2011/layout/HexagonRadial"/>
    <dgm:cxn modelId="{C14C7D90-D801-44F1-8A06-8D3A5462E296}" type="presParOf" srcId="{4CFAD4B0-A8C2-4560-A4FE-F2F9FB2D028B}" destId="{728AC9E7-1FA9-4949-A05F-695DEAB99D83}" srcOrd="0" destOrd="0" presId="urn:microsoft.com/office/officeart/2011/layout/HexagonRadial"/>
    <dgm:cxn modelId="{107CAD54-370C-4D53-ADC3-57B3BF8C14C3}" type="presParOf" srcId="{E31EFFD6-5319-41C4-80FB-624828F07B3F}" destId="{667DD7A2-17FD-4D4D-99D6-DFF0D2A0B0AF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116C6B-3F77-410F-AEDD-DC837611F451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5CB3D-791A-441C-8385-7BB1B9005A3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noFill/>
        </a:ln>
        <a:effectLst>
          <a:glow rad="101600">
            <a:schemeClr val="accent2">
              <a:satMod val="175000"/>
              <a:alpha val="40000"/>
            </a:schemeClr>
          </a:glow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th-TH" sz="2400" b="1" dirty="0" smtClea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ข้อเสียของเกษตรกร</a:t>
          </a:r>
          <a:endParaRPr lang="en-US" sz="2400" dirty="0">
            <a:solidFill>
              <a:sysClr val="windowText" lastClr="000000"/>
            </a:solidFill>
          </a:endParaRPr>
        </a:p>
      </dgm:t>
    </dgm:pt>
    <dgm:pt modelId="{8914A1E4-EFEE-4086-AECE-B0A66834BD3C}" type="parTrans" cxnId="{92BA0AC7-B7E8-48B0-958E-0355A8014064}">
      <dgm:prSet/>
      <dgm:spPr/>
      <dgm:t>
        <a:bodyPr/>
        <a:lstStyle/>
        <a:p>
          <a:endParaRPr lang="en-US"/>
        </a:p>
      </dgm:t>
    </dgm:pt>
    <dgm:pt modelId="{4E6DB267-9175-4C77-85A3-7973D34D4218}" type="sibTrans" cxnId="{92BA0AC7-B7E8-48B0-958E-0355A8014064}">
      <dgm:prSet/>
      <dgm:spPr/>
      <dgm:t>
        <a:bodyPr/>
        <a:lstStyle/>
        <a:p>
          <a:endParaRPr lang="en-US"/>
        </a:p>
      </dgm:t>
    </dgm:pt>
    <dgm:pt modelId="{6CD1EBE0-660F-487F-B7F4-E0BAD510076F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1. เพิ่มความเสี่ยงในการผลิต </a:t>
          </a:r>
          <a:endParaRPr lang="en-US" sz="2000" b="1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gm:t>
    </dgm:pt>
    <dgm:pt modelId="{30537C9D-1D61-4D21-AD80-2C1FA4E94279}" type="parTrans" cxnId="{6BB1779C-64EB-4F7B-998C-08833D7B28D5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77B8918-FD45-42F0-A67D-958E9911F78D}" type="sibTrans" cxnId="{6BB1779C-64EB-4F7B-998C-08833D7B28D5}">
      <dgm:prSet/>
      <dgm:spPr/>
      <dgm:t>
        <a:bodyPr/>
        <a:lstStyle/>
        <a:p>
          <a:endParaRPr lang="en-US"/>
        </a:p>
      </dgm:t>
    </dgm:pt>
    <dgm:pt modelId="{A5B65A06-1C10-4C1B-A4E4-0BB085F81DFE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2. ปัญหาการจัดการ</a:t>
          </a:r>
          <a:r>
            <a:rPr lang="th-TH" sz="2000" b="1" dirty="0" err="1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โควต้า</a:t>
          </a:r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และการระบุคุณภาพ </a:t>
          </a:r>
          <a:endParaRPr lang="en-US" sz="2000" b="1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gm:t>
    </dgm:pt>
    <dgm:pt modelId="{0DB82DDE-0E4F-49B2-A6A9-0EC6F2B79FAB}" type="parTrans" cxnId="{21FC9919-BE47-4C7E-9C4B-FE87B3EFCB0D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D3E26CE7-8FDB-450A-B168-E2675FB6DB93}" type="sibTrans" cxnId="{21FC9919-BE47-4C7E-9C4B-FE87B3EFCB0D}">
      <dgm:prSet/>
      <dgm:spPr/>
      <dgm:t>
        <a:bodyPr/>
        <a:lstStyle/>
        <a:p>
          <a:endParaRPr lang="en-US"/>
        </a:p>
      </dgm:t>
    </dgm:pt>
    <dgm:pt modelId="{4E1E099B-5ECF-4B59-BB29-5A709F245A7C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3.การทุจริตในสัญญา </a:t>
          </a:r>
          <a:endParaRPr lang="en-US" sz="2000" b="1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gm:t>
    </dgm:pt>
    <dgm:pt modelId="{E2F7202E-C437-48F4-9475-11178F527433}" type="parTrans" cxnId="{4E9D0861-2D06-46CC-B33C-7C13CF1B85BF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FA5F5AD-B859-49E5-B0B8-0293DCD6CD31}" type="sibTrans" cxnId="{4E9D0861-2D06-46CC-B33C-7C13CF1B85BF}">
      <dgm:prSet/>
      <dgm:spPr/>
      <dgm:t>
        <a:bodyPr/>
        <a:lstStyle/>
        <a:p>
          <a:endParaRPr lang="en-US"/>
        </a:p>
      </dgm:t>
    </dgm:pt>
    <dgm:pt modelId="{D86626BF-FC10-4BBD-8843-E2E51B4D7F3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4. เกิดการผูกขาด </a:t>
          </a:r>
          <a:endParaRPr lang="en-US" sz="2000" b="1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gm:t>
    </dgm:pt>
    <dgm:pt modelId="{5BDF87F8-D3A0-4788-8D66-DFCED520E74F}" type="parTrans" cxnId="{FCDB7C59-FA9F-449D-A359-551E137BB87A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D3104114-2132-4E48-8679-67BDC30FF9A0}" type="sibTrans" cxnId="{FCDB7C59-FA9F-449D-A359-551E137BB87A}">
      <dgm:prSet/>
      <dgm:spPr/>
      <dgm:t>
        <a:bodyPr/>
        <a:lstStyle/>
        <a:p>
          <a:endParaRPr lang="en-US"/>
        </a:p>
      </dgm:t>
    </dgm:pt>
    <dgm:pt modelId="{37100217-7357-429D-99F5-AFF99A4958CD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th-TH" sz="2000" b="1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5. การเป็นหนี้บุญคุณอำนาจต่อรองลดลง </a:t>
          </a:r>
          <a:endParaRPr lang="en-US" sz="2000" b="1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gm:t>
    </dgm:pt>
    <dgm:pt modelId="{656C2BFD-F308-4442-8CF7-7CB3C97FCA8B}" type="parTrans" cxnId="{342AAA44-E19C-49CF-B04D-136F2F67FF49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E6A11FDB-B25F-467D-9919-17E3CABC0D51}" type="sibTrans" cxnId="{342AAA44-E19C-49CF-B04D-136F2F67FF49}">
      <dgm:prSet/>
      <dgm:spPr/>
      <dgm:t>
        <a:bodyPr/>
        <a:lstStyle/>
        <a:p>
          <a:endParaRPr lang="en-US"/>
        </a:p>
      </dgm:t>
    </dgm:pt>
    <dgm:pt modelId="{42AFE793-4059-4E32-B6E8-4D8EF07DFF69}" type="pres">
      <dgm:prSet presAssocID="{0E116C6B-3F77-410F-AEDD-DC837611F45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83142B-CA09-4977-8EBF-B49FA2964854}" type="pres">
      <dgm:prSet presAssocID="{CBA5CB3D-791A-441C-8385-7BB1B9005A3C}" presName="centerShape" presStyleLbl="node0" presStyleIdx="0" presStyleCnt="1"/>
      <dgm:spPr/>
      <dgm:t>
        <a:bodyPr/>
        <a:lstStyle/>
        <a:p>
          <a:endParaRPr lang="en-US"/>
        </a:p>
      </dgm:t>
    </dgm:pt>
    <dgm:pt modelId="{A55DCCFE-D29C-401D-BA3C-9D7426B075A8}" type="pres">
      <dgm:prSet presAssocID="{30537C9D-1D61-4D21-AD80-2C1FA4E94279}" presName="parTrans" presStyleLbl="sibTrans2D1" presStyleIdx="0" presStyleCnt="5"/>
      <dgm:spPr/>
      <dgm:t>
        <a:bodyPr/>
        <a:lstStyle/>
        <a:p>
          <a:endParaRPr lang="en-US"/>
        </a:p>
      </dgm:t>
    </dgm:pt>
    <dgm:pt modelId="{5049CD5B-16AE-49CF-873B-37BA650D4349}" type="pres">
      <dgm:prSet presAssocID="{30537C9D-1D61-4D21-AD80-2C1FA4E9427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3E058CA-48E4-464A-8A4E-5EC18B4A524A}" type="pres">
      <dgm:prSet presAssocID="{6CD1EBE0-660F-487F-B7F4-E0BAD51007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9CE50-3741-46FF-BC36-118CE38CBCD4}" type="pres">
      <dgm:prSet presAssocID="{0DB82DDE-0E4F-49B2-A6A9-0EC6F2B79FA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EBDC1E87-EB6D-4090-B3AF-E67262F8C73A}" type="pres">
      <dgm:prSet presAssocID="{0DB82DDE-0E4F-49B2-A6A9-0EC6F2B79FA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C6F5CBE6-CFFD-4E27-B88B-8B439D5CA208}" type="pres">
      <dgm:prSet presAssocID="{A5B65A06-1C10-4C1B-A4E4-0BB085F81DF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6A0814-8BCF-49AC-8B8D-2A454890ABE0}" type="pres">
      <dgm:prSet presAssocID="{E2F7202E-C437-48F4-9475-11178F527433}" presName="parTrans" presStyleLbl="sibTrans2D1" presStyleIdx="2" presStyleCnt="5"/>
      <dgm:spPr/>
      <dgm:t>
        <a:bodyPr/>
        <a:lstStyle/>
        <a:p>
          <a:endParaRPr lang="en-US"/>
        </a:p>
      </dgm:t>
    </dgm:pt>
    <dgm:pt modelId="{608F51E7-33E7-4FF3-9EB6-8F6CA022C15B}" type="pres">
      <dgm:prSet presAssocID="{E2F7202E-C437-48F4-9475-11178F527433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BA69251-C200-4755-AA11-E4202A94A046}" type="pres">
      <dgm:prSet presAssocID="{4E1E099B-5ECF-4B59-BB29-5A709F245A7C}" presName="node" presStyleLbl="node1" presStyleIdx="2" presStyleCnt="5" custRadScaleRad="977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EA8C0-BE80-4926-93C7-6BFA2C1851E6}" type="pres">
      <dgm:prSet presAssocID="{5BDF87F8-D3A0-4788-8D66-DFCED520E74F}" presName="parTrans" presStyleLbl="sibTrans2D1" presStyleIdx="3" presStyleCnt="5"/>
      <dgm:spPr/>
      <dgm:t>
        <a:bodyPr/>
        <a:lstStyle/>
        <a:p>
          <a:endParaRPr lang="en-US"/>
        </a:p>
      </dgm:t>
    </dgm:pt>
    <dgm:pt modelId="{561F22C2-910A-438F-AC47-FDA2F197D570}" type="pres">
      <dgm:prSet presAssocID="{5BDF87F8-D3A0-4788-8D66-DFCED520E74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57082EC-0FDD-4A2C-9CE0-C7F53EC8561F}" type="pres">
      <dgm:prSet presAssocID="{D86626BF-FC10-4BBD-8843-E2E51B4D7F38}" presName="node" presStyleLbl="node1" presStyleIdx="3" presStyleCnt="5" custRadScaleRad="100025" custRadScaleInc="2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8073DC-6D59-4D4D-AB76-A9489342A968}" type="pres">
      <dgm:prSet presAssocID="{656C2BFD-F308-4442-8CF7-7CB3C97FCA8B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E353286-3547-4534-A032-83E87EC715C1}" type="pres">
      <dgm:prSet presAssocID="{656C2BFD-F308-4442-8CF7-7CB3C97FCA8B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C03C8AD7-F0C5-4CFC-B310-FA5B28C2A67C}" type="pres">
      <dgm:prSet presAssocID="{37100217-7357-429D-99F5-AFF99A4958CD}" presName="node" presStyleLbl="node1" presStyleIdx="4" presStyleCnt="5" custRadScaleRad="100025" custRadScaleInc="2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BA0AC7-B7E8-48B0-958E-0355A8014064}" srcId="{0E116C6B-3F77-410F-AEDD-DC837611F451}" destId="{CBA5CB3D-791A-441C-8385-7BB1B9005A3C}" srcOrd="0" destOrd="0" parTransId="{8914A1E4-EFEE-4086-AECE-B0A66834BD3C}" sibTransId="{4E6DB267-9175-4C77-85A3-7973D34D4218}"/>
    <dgm:cxn modelId="{FCDB7C59-FA9F-449D-A359-551E137BB87A}" srcId="{CBA5CB3D-791A-441C-8385-7BB1B9005A3C}" destId="{D86626BF-FC10-4BBD-8843-E2E51B4D7F38}" srcOrd="3" destOrd="0" parTransId="{5BDF87F8-D3A0-4788-8D66-DFCED520E74F}" sibTransId="{D3104114-2132-4E48-8679-67BDC30FF9A0}"/>
    <dgm:cxn modelId="{977BB8C4-4452-46E2-9F42-C150CE313C17}" type="presOf" srcId="{5BDF87F8-D3A0-4788-8D66-DFCED520E74F}" destId="{561F22C2-910A-438F-AC47-FDA2F197D570}" srcOrd="1" destOrd="0" presId="urn:microsoft.com/office/officeart/2005/8/layout/radial5"/>
    <dgm:cxn modelId="{8D42F52C-55CE-403B-8E8B-C02BDC120181}" type="presOf" srcId="{E2F7202E-C437-48F4-9475-11178F527433}" destId="{608F51E7-33E7-4FF3-9EB6-8F6CA022C15B}" srcOrd="1" destOrd="0" presId="urn:microsoft.com/office/officeart/2005/8/layout/radial5"/>
    <dgm:cxn modelId="{08C1C024-801E-4784-A670-1A9853CD4946}" type="presOf" srcId="{A5B65A06-1C10-4C1B-A4E4-0BB085F81DFE}" destId="{C6F5CBE6-CFFD-4E27-B88B-8B439D5CA208}" srcOrd="0" destOrd="0" presId="urn:microsoft.com/office/officeart/2005/8/layout/radial5"/>
    <dgm:cxn modelId="{04B6FA09-032B-477D-984C-5D462025EF5C}" type="presOf" srcId="{0E116C6B-3F77-410F-AEDD-DC837611F451}" destId="{42AFE793-4059-4E32-B6E8-4D8EF07DFF69}" srcOrd="0" destOrd="0" presId="urn:microsoft.com/office/officeart/2005/8/layout/radial5"/>
    <dgm:cxn modelId="{2DE0AC15-D638-4931-8B87-AFFC13E552CA}" type="presOf" srcId="{6CD1EBE0-660F-487F-B7F4-E0BAD510076F}" destId="{13E058CA-48E4-464A-8A4E-5EC18B4A524A}" srcOrd="0" destOrd="0" presId="urn:microsoft.com/office/officeart/2005/8/layout/radial5"/>
    <dgm:cxn modelId="{342AAA44-E19C-49CF-B04D-136F2F67FF49}" srcId="{CBA5CB3D-791A-441C-8385-7BB1B9005A3C}" destId="{37100217-7357-429D-99F5-AFF99A4958CD}" srcOrd="4" destOrd="0" parTransId="{656C2BFD-F308-4442-8CF7-7CB3C97FCA8B}" sibTransId="{E6A11FDB-B25F-467D-9919-17E3CABC0D51}"/>
    <dgm:cxn modelId="{CF9531C4-2A91-4183-A727-1C5B9DB3DE6C}" type="presOf" srcId="{0DB82DDE-0E4F-49B2-A6A9-0EC6F2B79FAB}" destId="{66F9CE50-3741-46FF-BC36-118CE38CBCD4}" srcOrd="0" destOrd="0" presId="urn:microsoft.com/office/officeart/2005/8/layout/radial5"/>
    <dgm:cxn modelId="{6BB1779C-64EB-4F7B-998C-08833D7B28D5}" srcId="{CBA5CB3D-791A-441C-8385-7BB1B9005A3C}" destId="{6CD1EBE0-660F-487F-B7F4-E0BAD510076F}" srcOrd="0" destOrd="0" parTransId="{30537C9D-1D61-4D21-AD80-2C1FA4E94279}" sibTransId="{777B8918-FD45-42F0-A67D-958E9911F78D}"/>
    <dgm:cxn modelId="{9007201A-855B-4449-85A1-DF3A5DAEBE71}" type="presOf" srcId="{0DB82DDE-0E4F-49B2-A6A9-0EC6F2B79FAB}" destId="{EBDC1E87-EB6D-4090-B3AF-E67262F8C73A}" srcOrd="1" destOrd="0" presId="urn:microsoft.com/office/officeart/2005/8/layout/radial5"/>
    <dgm:cxn modelId="{8AC1A1B8-336F-4667-A630-8476050C552A}" type="presOf" srcId="{E2F7202E-C437-48F4-9475-11178F527433}" destId="{296A0814-8BCF-49AC-8B8D-2A454890ABE0}" srcOrd="0" destOrd="0" presId="urn:microsoft.com/office/officeart/2005/8/layout/radial5"/>
    <dgm:cxn modelId="{858A2534-4FF2-4690-BE23-E129C5C88F89}" type="presOf" srcId="{30537C9D-1D61-4D21-AD80-2C1FA4E94279}" destId="{A55DCCFE-D29C-401D-BA3C-9D7426B075A8}" srcOrd="0" destOrd="0" presId="urn:microsoft.com/office/officeart/2005/8/layout/radial5"/>
    <dgm:cxn modelId="{FC59B9F2-9BC3-4B64-B8EB-F0170389E220}" type="presOf" srcId="{CBA5CB3D-791A-441C-8385-7BB1B9005A3C}" destId="{E283142B-CA09-4977-8EBF-B49FA2964854}" srcOrd="0" destOrd="0" presId="urn:microsoft.com/office/officeart/2005/8/layout/radial5"/>
    <dgm:cxn modelId="{F81F1B20-983E-41E1-A69C-CC5CBFE4B536}" type="presOf" srcId="{656C2BFD-F308-4442-8CF7-7CB3C97FCA8B}" destId="{5E353286-3547-4534-A032-83E87EC715C1}" srcOrd="1" destOrd="0" presId="urn:microsoft.com/office/officeart/2005/8/layout/radial5"/>
    <dgm:cxn modelId="{68C2673D-9146-447B-A4A4-662E78D70B38}" type="presOf" srcId="{4E1E099B-5ECF-4B59-BB29-5A709F245A7C}" destId="{EBA69251-C200-4755-AA11-E4202A94A046}" srcOrd="0" destOrd="0" presId="urn:microsoft.com/office/officeart/2005/8/layout/radial5"/>
    <dgm:cxn modelId="{175EE158-DA9F-43C1-9E2B-211900ECEDF8}" type="presOf" srcId="{656C2BFD-F308-4442-8CF7-7CB3C97FCA8B}" destId="{5C8073DC-6D59-4D4D-AB76-A9489342A968}" srcOrd="0" destOrd="0" presId="urn:microsoft.com/office/officeart/2005/8/layout/radial5"/>
    <dgm:cxn modelId="{C246E292-5E84-4781-B5FD-19B1E42A2E91}" type="presOf" srcId="{30537C9D-1D61-4D21-AD80-2C1FA4E94279}" destId="{5049CD5B-16AE-49CF-873B-37BA650D4349}" srcOrd="1" destOrd="0" presId="urn:microsoft.com/office/officeart/2005/8/layout/radial5"/>
    <dgm:cxn modelId="{4E9D0861-2D06-46CC-B33C-7C13CF1B85BF}" srcId="{CBA5CB3D-791A-441C-8385-7BB1B9005A3C}" destId="{4E1E099B-5ECF-4B59-BB29-5A709F245A7C}" srcOrd="2" destOrd="0" parTransId="{E2F7202E-C437-48F4-9475-11178F527433}" sibTransId="{7FA5F5AD-B859-49E5-B0B8-0293DCD6CD31}"/>
    <dgm:cxn modelId="{87BA9D4F-D3CC-483C-A6D5-0C990279FE64}" type="presOf" srcId="{5BDF87F8-D3A0-4788-8D66-DFCED520E74F}" destId="{A8CEA8C0-BE80-4926-93C7-6BFA2C1851E6}" srcOrd="0" destOrd="0" presId="urn:microsoft.com/office/officeart/2005/8/layout/radial5"/>
    <dgm:cxn modelId="{305BA679-EFC1-4661-A535-3EBDCD9406E3}" type="presOf" srcId="{D86626BF-FC10-4BBD-8843-E2E51B4D7F38}" destId="{657082EC-0FDD-4A2C-9CE0-C7F53EC8561F}" srcOrd="0" destOrd="0" presId="urn:microsoft.com/office/officeart/2005/8/layout/radial5"/>
    <dgm:cxn modelId="{21FC9919-BE47-4C7E-9C4B-FE87B3EFCB0D}" srcId="{CBA5CB3D-791A-441C-8385-7BB1B9005A3C}" destId="{A5B65A06-1C10-4C1B-A4E4-0BB085F81DFE}" srcOrd="1" destOrd="0" parTransId="{0DB82DDE-0E4F-49B2-A6A9-0EC6F2B79FAB}" sibTransId="{D3E26CE7-8FDB-450A-B168-E2675FB6DB93}"/>
    <dgm:cxn modelId="{AB60F17E-28D7-49B0-8B77-9AB651B404CD}" type="presOf" srcId="{37100217-7357-429D-99F5-AFF99A4958CD}" destId="{C03C8AD7-F0C5-4CFC-B310-FA5B28C2A67C}" srcOrd="0" destOrd="0" presId="urn:microsoft.com/office/officeart/2005/8/layout/radial5"/>
    <dgm:cxn modelId="{8E330844-2CAB-4A98-B6F0-DCE5DDD94EE9}" type="presParOf" srcId="{42AFE793-4059-4E32-B6E8-4D8EF07DFF69}" destId="{E283142B-CA09-4977-8EBF-B49FA2964854}" srcOrd="0" destOrd="0" presId="urn:microsoft.com/office/officeart/2005/8/layout/radial5"/>
    <dgm:cxn modelId="{152BAC8F-EBED-4AAA-9017-872FB6EF2241}" type="presParOf" srcId="{42AFE793-4059-4E32-B6E8-4D8EF07DFF69}" destId="{A55DCCFE-D29C-401D-BA3C-9D7426B075A8}" srcOrd="1" destOrd="0" presId="urn:microsoft.com/office/officeart/2005/8/layout/radial5"/>
    <dgm:cxn modelId="{485E6070-602F-432A-9FFE-7FF59EE1CC4C}" type="presParOf" srcId="{A55DCCFE-D29C-401D-BA3C-9D7426B075A8}" destId="{5049CD5B-16AE-49CF-873B-37BA650D4349}" srcOrd="0" destOrd="0" presId="urn:microsoft.com/office/officeart/2005/8/layout/radial5"/>
    <dgm:cxn modelId="{A4F90335-ECBD-4E64-B112-DD78B088AAC6}" type="presParOf" srcId="{42AFE793-4059-4E32-B6E8-4D8EF07DFF69}" destId="{13E058CA-48E4-464A-8A4E-5EC18B4A524A}" srcOrd="2" destOrd="0" presId="urn:microsoft.com/office/officeart/2005/8/layout/radial5"/>
    <dgm:cxn modelId="{AE9E4C5E-CFAB-4D22-A00E-1582A0073B1A}" type="presParOf" srcId="{42AFE793-4059-4E32-B6E8-4D8EF07DFF69}" destId="{66F9CE50-3741-46FF-BC36-118CE38CBCD4}" srcOrd="3" destOrd="0" presId="urn:microsoft.com/office/officeart/2005/8/layout/radial5"/>
    <dgm:cxn modelId="{B46F6B69-F1C9-4A40-A2B4-058E44D688B7}" type="presParOf" srcId="{66F9CE50-3741-46FF-BC36-118CE38CBCD4}" destId="{EBDC1E87-EB6D-4090-B3AF-E67262F8C73A}" srcOrd="0" destOrd="0" presId="urn:microsoft.com/office/officeart/2005/8/layout/radial5"/>
    <dgm:cxn modelId="{A15BBF5A-BFDB-43E2-BDDB-F14F07FB2FB2}" type="presParOf" srcId="{42AFE793-4059-4E32-B6E8-4D8EF07DFF69}" destId="{C6F5CBE6-CFFD-4E27-B88B-8B439D5CA208}" srcOrd="4" destOrd="0" presId="urn:microsoft.com/office/officeart/2005/8/layout/radial5"/>
    <dgm:cxn modelId="{7A5FEBD0-A39B-4A7B-8DB1-C30FD5B029CB}" type="presParOf" srcId="{42AFE793-4059-4E32-B6E8-4D8EF07DFF69}" destId="{296A0814-8BCF-49AC-8B8D-2A454890ABE0}" srcOrd="5" destOrd="0" presId="urn:microsoft.com/office/officeart/2005/8/layout/radial5"/>
    <dgm:cxn modelId="{98AB8077-BF8A-4394-B94B-20DD628CC835}" type="presParOf" srcId="{296A0814-8BCF-49AC-8B8D-2A454890ABE0}" destId="{608F51E7-33E7-4FF3-9EB6-8F6CA022C15B}" srcOrd="0" destOrd="0" presId="urn:microsoft.com/office/officeart/2005/8/layout/radial5"/>
    <dgm:cxn modelId="{7554E6C5-85D0-405C-B48B-39947E634811}" type="presParOf" srcId="{42AFE793-4059-4E32-B6E8-4D8EF07DFF69}" destId="{EBA69251-C200-4755-AA11-E4202A94A046}" srcOrd="6" destOrd="0" presId="urn:microsoft.com/office/officeart/2005/8/layout/radial5"/>
    <dgm:cxn modelId="{73AB90E2-DA50-4D05-BCC6-5E68898B9FCF}" type="presParOf" srcId="{42AFE793-4059-4E32-B6E8-4D8EF07DFF69}" destId="{A8CEA8C0-BE80-4926-93C7-6BFA2C1851E6}" srcOrd="7" destOrd="0" presId="urn:microsoft.com/office/officeart/2005/8/layout/radial5"/>
    <dgm:cxn modelId="{2124186E-8A37-4643-B203-D651E03B4E2F}" type="presParOf" srcId="{A8CEA8C0-BE80-4926-93C7-6BFA2C1851E6}" destId="{561F22C2-910A-438F-AC47-FDA2F197D570}" srcOrd="0" destOrd="0" presId="urn:microsoft.com/office/officeart/2005/8/layout/radial5"/>
    <dgm:cxn modelId="{81C4E8EB-458B-4F61-8A6A-0077D0AD5826}" type="presParOf" srcId="{42AFE793-4059-4E32-B6E8-4D8EF07DFF69}" destId="{657082EC-0FDD-4A2C-9CE0-C7F53EC8561F}" srcOrd="8" destOrd="0" presId="urn:microsoft.com/office/officeart/2005/8/layout/radial5"/>
    <dgm:cxn modelId="{1928AE69-A69F-4F16-8B29-A99D9D305E49}" type="presParOf" srcId="{42AFE793-4059-4E32-B6E8-4D8EF07DFF69}" destId="{5C8073DC-6D59-4D4D-AB76-A9489342A968}" srcOrd="9" destOrd="0" presId="urn:microsoft.com/office/officeart/2005/8/layout/radial5"/>
    <dgm:cxn modelId="{49F94031-7AF6-43F5-8AE7-14484B06265D}" type="presParOf" srcId="{5C8073DC-6D59-4D4D-AB76-A9489342A968}" destId="{5E353286-3547-4534-A032-83E87EC715C1}" srcOrd="0" destOrd="0" presId="urn:microsoft.com/office/officeart/2005/8/layout/radial5"/>
    <dgm:cxn modelId="{811B39CA-9B25-4145-9234-411D694ABDC0}" type="presParOf" srcId="{42AFE793-4059-4E32-B6E8-4D8EF07DFF69}" destId="{C03C8AD7-F0C5-4CFC-B310-FA5B28C2A67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116C6B-3F77-410F-AEDD-DC837611F451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5CB3D-791A-441C-8385-7BB1B9005A3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  <a:effectLst>
          <a:glow rad="228600">
            <a:schemeClr val="tx1">
              <a:lumMod val="75000"/>
              <a:lumOff val="25000"/>
              <a:alpha val="40000"/>
            </a:schemeClr>
          </a:glow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4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ข้อเสียของบริษัท</a:t>
          </a:r>
          <a:endParaRPr lang="en-US" sz="2400" dirty="0"/>
        </a:p>
      </dgm:t>
    </dgm:pt>
    <dgm:pt modelId="{8914A1E4-EFEE-4086-AECE-B0A66834BD3C}" type="parTrans" cxnId="{92BA0AC7-B7E8-48B0-958E-0355A8014064}">
      <dgm:prSet/>
      <dgm:spPr/>
      <dgm:t>
        <a:bodyPr/>
        <a:lstStyle/>
        <a:p>
          <a:endParaRPr lang="en-US"/>
        </a:p>
      </dgm:t>
    </dgm:pt>
    <dgm:pt modelId="{4E6DB267-9175-4C77-85A3-7973D34D4218}" type="sibTrans" cxnId="{92BA0AC7-B7E8-48B0-958E-0355A8014064}">
      <dgm:prSet/>
      <dgm:spPr/>
      <dgm:t>
        <a:bodyPr/>
        <a:lstStyle/>
        <a:p>
          <a:endParaRPr lang="en-US"/>
        </a:p>
      </dgm:t>
    </dgm:pt>
    <dgm:pt modelId="{6CD1EBE0-660F-487F-B7F4-E0BAD510076F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000" b="1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1. ขาดการควบคุมเหนือพื้นที่ผลิต</a:t>
          </a:r>
          <a:endParaRPr lang="en-US" sz="2000" b="1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gm:t>
    </dgm:pt>
    <dgm:pt modelId="{30537C9D-1D61-4D21-AD80-2C1FA4E94279}" type="parTrans" cxnId="{6BB1779C-64EB-4F7B-998C-08833D7B28D5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77B8918-FD45-42F0-A67D-958E9911F78D}" type="sibTrans" cxnId="{6BB1779C-64EB-4F7B-998C-08833D7B28D5}">
      <dgm:prSet/>
      <dgm:spPr/>
      <dgm:t>
        <a:bodyPr/>
        <a:lstStyle/>
        <a:p>
          <a:endParaRPr lang="en-US"/>
        </a:p>
      </dgm:t>
    </dgm:pt>
    <dgm:pt modelId="{A5B65A06-1C10-4C1B-A4E4-0BB085F81DFE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000" b="1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2. ข้อจำกัดทางสังคมวัฒนธรรมประเพณี</a:t>
          </a:r>
          <a:endParaRPr lang="en-US" sz="2000" b="1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gm:t>
    </dgm:pt>
    <dgm:pt modelId="{0DB82DDE-0E4F-49B2-A6A9-0EC6F2B79FAB}" type="parTrans" cxnId="{21FC9919-BE47-4C7E-9C4B-FE87B3EFCB0D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D3E26CE7-8FDB-450A-B168-E2675FB6DB93}" type="sibTrans" cxnId="{21FC9919-BE47-4C7E-9C4B-FE87B3EFCB0D}">
      <dgm:prSet/>
      <dgm:spPr/>
      <dgm:t>
        <a:bodyPr/>
        <a:lstStyle/>
        <a:p>
          <a:endParaRPr lang="en-US"/>
        </a:p>
      </dgm:t>
    </dgm:pt>
    <dgm:pt modelId="{4E1E099B-5ECF-4B59-BB29-5A709F245A7C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000" b="1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3.ความไม่พอใจของเกษตรกร</a:t>
          </a:r>
          <a:endParaRPr lang="en-US" sz="2000" b="1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gm:t>
    </dgm:pt>
    <dgm:pt modelId="{E2F7202E-C437-48F4-9475-11178F527433}" type="parTrans" cxnId="{4E9D0861-2D06-46CC-B33C-7C13CF1B85BF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7FA5F5AD-B859-49E5-B0B8-0293DCD6CD31}" type="sibTrans" cxnId="{4E9D0861-2D06-46CC-B33C-7C13CF1B85BF}">
      <dgm:prSet/>
      <dgm:spPr/>
      <dgm:t>
        <a:bodyPr/>
        <a:lstStyle/>
        <a:p>
          <a:endParaRPr lang="en-US"/>
        </a:p>
      </dgm:t>
    </dgm:pt>
    <dgm:pt modelId="{D86626BF-FC10-4BBD-8843-E2E51B4D7F3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000" b="1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4. นำผลิตผลไปขายในตลาดนอกสัญญา </a:t>
          </a:r>
          <a:endParaRPr lang="en-US" sz="2000" b="1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gm:t>
    </dgm:pt>
    <dgm:pt modelId="{5BDF87F8-D3A0-4788-8D66-DFCED520E74F}" type="parTrans" cxnId="{FCDB7C59-FA9F-449D-A359-551E137BB87A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D3104114-2132-4E48-8679-67BDC30FF9A0}" type="sibTrans" cxnId="{FCDB7C59-FA9F-449D-A359-551E137BB87A}">
      <dgm:prSet/>
      <dgm:spPr/>
      <dgm:t>
        <a:bodyPr/>
        <a:lstStyle/>
        <a:p>
          <a:endParaRPr lang="en-US"/>
        </a:p>
      </dgm:t>
    </dgm:pt>
    <dgm:pt modelId="{37100217-7357-429D-99F5-AFF99A4958CD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th-TH" sz="2000" b="1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5. นำปัจจัยที่ได้รับการสนับสนุนไปใช้เพื่อ</a:t>
          </a:r>
          <a:r>
            <a:rPr lang="th-TH" sz="2000" b="1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การอื่น</a:t>
          </a:r>
          <a:endParaRPr lang="en-US" sz="2000" b="1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gm:t>
    </dgm:pt>
    <dgm:pt modelId="{656C2BFD-F308-4442-8CF7-7CB3C97FCA8B}" type="parTrans" cxnId="{342AAA44-E19C-49CF-B04D-136F2F67FF49}">
      <dgm:prSet/>
      <dgm:spPr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endParaRPr lang="en-US"/>
        </a:p>
      </dgm:t>
    </dgm:pt>
    <dgm:pt modelId="{E6A11FDB-B25F-467D-9919-17E3CABC0D51}" type="sibTrans" cxnId="{342AAA44-E19C-49CF-B04D-136F2F67FF49}">
      <dgm:prSet/>
      <dgm:spPr/>
      <dgm:t>
        <a:bodyPr/>
        <a:lstStyle/>
        <a:p>
          <a:endParaRPr lang="en-US"/>
        </a:p>
      </dgm:t>
    </dgm:pt>
    <dgm:pt modelId="{42AFE793-4059-4E32-B6E8-4D8EF07DFF69}" type="pres">
      <dgm:prSet presAssocID="{0E116C6B-3F77-410F-AEDD-DC837611F45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83142B-CA09-4977-8EBF-B49FA2964854}" type="pres">
      <dgm:prSet presAssocID="{CBA5CB3D-791A-441C-8385-7BB1B9005A3C}" presName="centerShape" presStyleLbl="node0" presStyleIdx="0" presStyleCnt="1"/>
      <dgm:spPr/>
      <dgm:t>
        <a:bodyPr/>
        <a:lstStyle/>
        <a:p>
          <a:endParaRPr lang="en-US"/>
        </a:p>
      </dgm:t>
    </dgm:pt>
    <dgm:pt modelId="{A55DCCFE-D29C-401D-BA3C-9D7426B075A8}" type="pres">
      <dgm:prSet presAssocID="{30537C9D-1D61-4D21-AD80-2C1FA4E94279}" presName="parTrans" presStyleLbl="sibTrans2D1" presStyleIdx="0" presStyleCnt="5"/>
      <dgm:spPr/>
      <dgm:t>
        <a:bodyPr/>
        <a:lstStyle/>
        <a:p>
          <a:endParaRPr lang="en-US"/>
        </a:p>
      </dgm:t>
    </dgm:pt>
    <dgm:pt modelId="{5049CD5B-16AE-49CF-873B-37BA650D4349}" type="pres">
      <dgm:prSet presAssocID="{30537C9D-1D61-4D21-AD80-2C1FA4E9427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3E058CA-48E4-464A-8A4E-5EC18B4A524A}" type="pres">
      <dgm:prSet presAssocID="{6CD1EBE0-660F-487F-B7F4-E0BAD51007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9CE50-3741-46FF-BC36-118CE38CBCD4}" type="pres">
      <dgm:prSet presAssocID="{0DB82DDE-0E4F-49B2-A6A9-0EC6F2B79FA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EBDC1E87-EB6D-4090-B3AF-E67262F8C73A}" type="pres">
      <dgm:prSet presAssocID="{0DB82DDE-0E4F-49B2-A6A9-0EC6F2B79FA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C6F5CBE6-CFFD-4E27-B88B-8B439D5CA208}" type="pres">
      <dgm:prSet presAssocID="{A5B65A06-1C10-4C1B-A4E4-0BB085F81DF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6A0814-8BCF-49AC-8B8D-2A454890ABE0}" type="pres">
      <dgm:prSet presAssocID="{E2F7202E-C437-48F4-9475-11178F527433}" presName="parTrans" presStyleLbl="sibTrans2D1" presStyleIdx="2" presStyleCnt="5"/>
      <dgm:spPr/>
      <dgm:t>
        <a:bodyPr/>
        <a:lstStyle/>
        <a:p>
          <a:endParaRPr lang="en-US"/>
        </a:p>
      </dgm:t>
    </dgm:pt>
    <dgm:pt modelId="{608F51E7-33E7-4FF3-9EB6-8F6CA022C15B}" type="pres">
      <dgm:prSet presAssocID="{E2F7202E-C437-48F4-9475-11178F527433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BA69251-C200-4755-AA11-E4202A94A046}" type="pres">
      <dgm:prSet presAssocID="{4E1E099B-5ECF-4B59-BB29-5A709F245A7C}" presName="node" presStyleLbl="node1" presStyleIdx="2" presStyleCnt="5" custRadScaleRad="977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EA8C0-BE80-4926-93C7-6BFA2C1851E6}" type="pres">
      <dgm:prSet presAssocID="{5BDF87F8-D3A0-4788-8D66-DFCED520E74F}" presName="parTrans" presStyleLbl="sibTrans2D1" presStyleIdx="3" presStyleCnt="5"/>
      <dgm:spPr/>
      <dgm:t>
        <a:bodyPr/>
        <a:lstStyle/>
        <a:p>
          <a:endParaRPr lang="en-US"/>
        </a:p>
      </dgm:t>
    </dgm:pt>
    <dgm:pt modelId="{561F22C2-910A-438F-AC47-FDA2F197D570}" type="pres">
      <dgm:prSet presAssocID="{5BDF87F8-D3A0-4788-8D66-DFCED520E74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57082EC-0FDD-4A2C-9CE0-C7F53EC8561F}" type="pres">
      <dgm:prSet presAssocID="{D86626BF-FC10-4BBD-8843-E2E51B4D7F38}" presName="node" presStyleLbl="node1" presStyleIdx="3" presStyleCnt="5" custRadScaleRad="100025" custRadScaleInc="2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8073DC-6D59-4D4D-AB76-A9489342A968}" type="pres">
      <dgm:prSet presAssocID="{656C2BFD-F308-4442-8CF7-7CB3C97FCA8B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E353286-3547-4534-A032-83E87EC715C1}" type="pres">
      <dgm:prSet presAssocID="{656C2BFD-F308-4442-8CF7-7CB3C97FCA8B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C03C8AD7-F0C5-4CFC-B310-FA5B28C2A67C}" type="pres">
      <dgm:prSet presAssocID="{37100217-7357-429D-99F5-AFF99A4958CD}" presName="node" presStyleLbl="node1" presStyleIdx="4" presStyleCnt="5" custRadScaleRad="100025" custRadScaleInc="2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9725EE-AE51-475C-AD62-34057FA6C2F5}" type="presOf" srcId="{37100217-7357-429D-99F5-AFF99A4958CD}" destId="{C03C8AD7-F0C5-4CFC-B310-FA5B28C2A67C}" srcOrd="0" destOrd="0" presId="urn:microsoft.com/office/officeart/2005/8/layout/radial5"/>
    <dgm:cxn modelId="{EA34E798-C8BE-4589-A9F4-6250343B75DD}" type="presOf" srcId="{5BDF87F8-D3A0-4788-8D66-DFCED520E74F}" destId="{561F22C2-910A-438F-AC47-FDA2F197D570}" srcOrd="1" destOrd="0" presId="urn:microsoft.com/office/officeart/2005/8/layout/radial5"/>
    <dgm:cxn modelId="{0DFC9832-2F5E-44AA-8A73-780FB30B2C67}" type="presOf" srcId="{E2F7202E-C437-48F4-9475-11178F527433}" destId="{608F51E7-33E7-4FF3-9EB6-8F6CA022C15B}" srcOrd="1" destOrd="0" presId="urn:microsoft.com/office/officeart/2005/8/layout/radial5"/>
    <dgm:cxn modelId="{404C1279-616B-4195-8EE9-9E962B3FA239}" type="presOf" srcId="{5BDF87F8-D3A0-4788-8D66-DFCED520E74F}" destId="{A8CEA8C0-BE80-4926-93C7-6BFA2C1851E6}" srcOrd="0" destOrd="0" presId="urn:microsoft.com/office/officeart/2005/8/layout/radial5"/>
    <dgm:cxn modelId="{A8421895-9E97-4DA6-9F55-838D8CC66C2E}" type="presOf" srcId="{0DB82DDE-0E4F-49B2-A6A9-0EC6F2B79FAB}" destId="{EBDC1E87-EB6D-4090-B3AF-E67262F8C73A}" srcOrd="1" destOrd="0" presId="urn:microsoft.com/office/officeart/2005/8/layout/radial5"/>
    <dgm:cxn modelId="{186E4D5A-F048-4F73-AE30-9073A20416C0}" type="presOf" srcId="{0DB82DDE-0E4F-49B2-A6A9-0EC6F2B79FAB}" destId="{66F9CE50-3741-46FF-BC36-118CE38CBCD4}" srcOrd="0" destOrd="0" presId="urn:microsoft.com/office/officeart/2005/8/layout/radial5"/>
    <dgm:cxn modelId="{4FDB5A78-7CA9-449C-B960-04BFC3B71A08}" type="presOf" srcId="{0E116C6B-3F77-410F-AEDD-DC837611F451}" destId="{42AFE793-4059-4E32-B6E8-4D8EF07DFF69}" srcOrd="0" destOrd="0" presId="urn:microsoft.com/office/officeart/2005/8/layout/radial5"/>
    <dgm:cxn modelId="{92BA0AC7-B7E8-48B0-958E-0355A8014064}" srcId="{0E116C6B-3F77-410F-AEDD-DC837611F451}" destId="{CBA5CB3D-791A-441C-8385-7BB1B9005A3C}" srcOrd="0" destOrd="0" parTransId="{8914A1E4-EFEE-4086-AECE-B0A66834BD3C}" sibTransId="{4E6DB267-9175-4C77-85A3-7973D34D4218}"/>
    <dgm:cxn modelId="{CE83C546-717B-4E3A-97BC-EA0FDB5B34CC}" type="presOf" srcId="{656C2BFD-F308-4442-8CF7-7CB3C97FCA8B}" destId="{5C8073DC-6D59-4D4D-AB76-A9489342A968}" srcOrd="0" destOrd="0" presId="urn:microsoft.com/office/officeart/2005/8/layout/radial5"/>
    <dgm:cxn modelId="{1BBA4F4A-49D7-40D6-97E8-CD9E4C6FD8FD}" type="presOf" srcId="{CBA5CB3D-791A-441C-8385-7BB1B9005A3C}" destId="{E283142B-CA09-4977-8EBF-B49FA2964854}" srcOrd="0" destOrd="0" presId="urn:microsoft.com/office/officeart/2005/8/layout/radial5"/>
    <dgm:cxn modelId="{157765A7-61BF-47FE-80D9-452D8F41B8E1}" type="presOf" srcId="{A5B65A06-1C10-4C1B-A4E4-0BB085F81DFE}" destId="{C6F5CBE6-CFFD-4E27-B88B-8B439D5CA208}" srcOrd="0" destOrd="0" presId="urn:microsoft.com/office/officeart/2005/8/layout/radial5"/>
    <dgm:cxn modelId="{D49F2953-7466-4DF8-9577-9D7A8232B88F}" type="presOf" srcId="{656C2BFD-F308-4442-8CF7-7CB3C97FCA8B}" destId="{5E353286-3547-4534-A032-83E87EC715C1}" srcOrd="1" destOrd="0" presId="urn:microsoft.com/office/officeart/2005/8/layout/radial5"/>
    <dgm:cxn modelId="{C08442B3-E8E6-482A-9601-564DE0B52532}" type="presOf" srcId="{E2F7202E-C437-48F4-9475-11178F527433}" destId="{296A0814-8BCF-49AC-8B8D-2A454890ABE0}" srcOrd="0" destOrd="0" presId="urn:microsoft.com/office/officeart/2005/8/layout/radial5"/>
    <dgm:cxn modelId="{6BB1779C-64EB-4F7B-998C-08833D7B28D5}" srcId="{CBA5CB3D-791A-441C-8385-7BB1B9005A3C}" destId="{6CD1EBE0-660F-487F-B7F4-E0BAD510076F}" srcOrd="0" destOrd="0" parTransId="{30537C9D-1D61-4D21-AD80-2C1FA4E94279}" sibTransId="{777B8918-FD45-42F0-A67D-958E9911F78D}"/>
    <dgm:cxn modelId="{84C11C45-BBB2-4637-8953-F7C9998A786E}" type="presOf" srcId="{6CD1EBE0-660F-487F-B7F4-E0BAD510076F}" destId="{13E058CA-48E4-464A-8A4E-5EC18B4A524A}" srcOrd="0" destOrd="0" presId="urn:microsoft.com/office/officeart/2005/8/layout/radial5"/>
    <dgm:cxn modelId="{CA42D732-CDC7-477B-86D2-2D9D97F1F139}" type="presOf" srcId="{D86626BF-FC10-4BBD-8843-E2E51B4D7F38}" destId="{657082EC-0FDD-4A2C-9CE0-C7F53EC8561F}" srcOrd="0" destOrd="0" presId="urn:microsoft.com/office/officeart/2005/8/layout/radial5"/>
    <dgm:cxn modelId="{21FC9919-BE47-4C7E-9C4B-FE87B3EFCB0D}" srcId="{CBA5CB3D-791A-441C-8385-7BB1B9005A3C}" destId="{A5B65A06-1C10-4C1B-A4E4-0BB085F81DFE}" srcOrd="1" destOrd="0" parTransId="{0DB82DDE-0E4F-49B2-A6A9-0EC6F2B79FAB}" sibTransId="{D3E26CE7-8FDB-450A-B168-E2675FB6DB93}"/>
    <dgm:cxn modelId="{FCDB7C59-FA9F-449D-A359-551E137BB87A}" srcId="{CBA5CB3D-791A-441C-8385-7BB1B9005A3C}" destId="{D86626BF-FC10-4BBD-8843-E2E51B4D7F38}" srcOrd="3" destOrd="0" parTransId="{5BDF87F8-D3A0-4788-8D66-DFCED520E74F}" sibTransId="{D3104114-2132-4E48-8679-67BDC30FF9A0}"/>
    <dgm:cxn modelId="{706E5594-9287-4529-8EFD-CA18E898DB33}" type="presOf" srcId="{30537C9D-1D61-4D21-AD80-2C1FA4E94279}" destId="{A55DCCFE-D29C-401D-BA3C-9D7426B075A8}" srcOrd="0" destOrd="0" presId="urn:microsoft.com/office/officeart/2005/8/layout/radial5"/>
    <dgm:cxn modelId="{342AAA44-E19C-49CF-B04D-136F2F67FF49}" srcId="{CBA5CB3D-791A-441C-8385-7BB1B9005A3C}" destId="{37100217-7357-429D-99F5-AFF99A4958CD}" srcOrd="4" destOrd="0" parTransId="{656C2BFD-F308-4442-8CF7-7CB3C97FCA8B}" sibTransId="{E6A11FDB-B25F-467D-9919-17E3CABC0D51}"/>
    <dgm:cxn modelId="{872C8F9C-C9C0-46F5-BC7E-92CD7F775DD3}" type="presOf" srcId="{30537C9D-1D61-4D21-AD80-2C1FA4E94279}" destId="{5049CD5B-16AE-49CF-873B-37BA650D4349}" srcOrd="1" destOrd="0" presId="urn:microsoft.com/office/officeart/2005/8/layout/radial5"/>
    <dgm:cxn modelId="{4E9D0861-2D06-46CC-B33C-7C13CF1B85BF}" srcId="{CBA5CB3D-791A-441C-8385-7BB1B9005A3C}" destId="{4E1E099B-5ECF-4B59-BB29-5A709F245A7C}" srcOrd="2" destOrd="0" parTransId="{E2F7202E-C437-48F4-9475-11178F527433}" sibTransId="{7FA5F5AD-B859-49E5-B0B8-0293DCD6CD31}"/>
    <dgm:cxn modelId="{5B4BACD4-9236-4544-A815-E2CE6986A249}" type="presOf" srcId="{4E1E099B-5ECF-4B59-BB29-5A709F245A7C}" destId="{EBA69251-C200-4755-AA11-E4202A94A046}" srcOrd="0" destOrd="0" presId="urn:microsoft.com/office/officeart/2005/8/layout/radial5"/>
    <dgm:cxn modelId="{ACF460EB-10D5-4E58-BEDE-22C4835BFF38}" type="presParOf" srcId="{42AFE793-4059-4E32-B6E8-4D8EF07DFF69}" destId="{E283142B-CA09-4977-8EBF-B49FA2964854}" srcOrd="0" destOrd="0" presId="urn:microsoft.com/office/officeart/2005/8/layout/radial5"/>
    <dgm:cxn modelId="{8194B54C-9CF3-468D-8E38-3B72826E9238}" type="presParOf" srcId="{42AFE793-4059-4E32-B6E8-4D8EF07DFF69}" destId="{A55DCCFE-D29C-401D-BA3C-9D7426B075A8}" srcOrd="1" destOrd="0" presId="urn:microsoft.com/office/officeart/2005/8/layout/radial5"/>
    <dgm:cxn modelId="{1A3D2B9E-67D5-4CC0-9FA7-CB586669BB0F}" type="presParOf" srcId="{A55DCCFE-D29C-401D-BA3C-9D7426B075A8}" destId="{5049CD5B-16AE-49CF-873B-37BA650D4349}" srcOrd="0" destOrd="0" presId="urn:microsoft.com/office/officeart/2005/8/layout/radial5"/>
    <dgm:cxn modelId="{0C14E2A9-058D-4654-9B98-461A0BE8F607}" type="presParOf" srcId="{42AFE793-4059-4E32-B6E8-4D8EF07DFF69}" destId="{13E058CA-48E4-464A-8A4E-5EC18B4A524A}" srcOrd="2" destOrd="0" presId="urn:microsoft.com/office/officeart/2005/8/layout/radial5"/>
    <dgm:cxn modelId="{940BD76E-9869-487E-8E5D-E6E27D10BAA0}" type="presParOf" srcId="{42AFE793-4059-4E32-B6E8-4D8EF07DFF69}" destId="{66F9CE50-3741-46FF-BC36-118CE38CBCD4}" srcOrd="3" destOrd="0" presId="urn:microsoft.com/office/officeart/2005/8/layout/radial5"/>
    <dgm:cxn modelId="{3561DB1A-527A-419A-8F01-3B1B299C8926}" type="presParOf" srcId="{66F9CE50-3741-46FF-BC36-118CE38CBCD4}" destId="{EBDC1E87-EB6D-4090-B3AF-E67262F8C73A}" srcOrd="0" destOrd="0" presId="urn:microsoft.com/office/officeart/2005/8/layout/radial5"/>
    <dgm:cxn modelId="{D80D7108-73D0-4824-9F2B-DF030396784B}" type="presParOf" srcId="{42AFE793-4059-4E32-B6E8-4D8EF07DFF69}" destId="{C6F5CBE6-CFFD-4E27-B88B-8B439D5CA208}" srcOrd="4" destOrd="0" presId="urn:microsoft.com/office/officeart/2005/8/layout/radial5"/>
    <dgm:cxn modelId="{4BC66572-85A5-42DA-BDE2-8C38B448E9E1}" type="presParOf" srcId="{42AFE793-4059-4E32-B6E8-4D8EF07DFF69}" destId="{296A0814-8BCF-49AC-8B8D-2A454890ABE0}" srcOrd="5" destOrd="0" presId="urn:microsoft.com/office/officeart/2005/8/layout/radial5"/>
    <dgm:cxn modelId="{580EA4D1-7993-48AA-BDD4-D1DE83578ED9}" type="presParOf" srcId="{296A0814-8BCF-49AC-8B8D-2A454890ABE0}" destId="{608F51E7-33E7-4FF3-9EB6-8F6CA022C15B}" srcOrd="0" destOrd="0" presId="urn:microsoft.com/office/officeart/2005/8/layout/radial5"/>
    <dgm:cxn modelId="{5E8868CC-C109-4C38-A77C-8AC5BF7843F6}" type="presParOf" srcId="{42AFE793-4059-4E32-B6E8-4D8EF07DFF69}" destId="{EBA69251-C200-4755-AA11-E4202A94A046}" srcOrd="6" destOrd="0" presId="urn:microsoft.com/office/officeart/2005/8/layout/radial5"/>
    <dgm:cxn modelId="{942A1258-5582-4887-9AC4-78F733D38FB2}" type="presParOf" srcId="{42AFE793-4059-4E32-B6E8-4D8EF07DFF69}" destId="{A8CEA8C0-BE80-4926-93C7-6BFA2C1851E6}" srcOrd="7" destOrd="0" presId="urn:microsoft.com/office/officeart/2005/8/layout/radial5"/>
    <dgm:cxn modelId="{00BFD8AD-DDCA-4630-963D-22E0DD5BCB6A}" type="presParOf" srcId="{A8CEA8C0-BE80-4926-93C7-6BFA2C1851E6}" destId="{561F22C2-910A-438F-AC47-FDA2F197D570}" srcOrd="0" destOrd="0" presId="urn:microsoft.com/office/officeart/2005/8/layout/radial5"/>
    <dgm:cxn modelId="{F69DC47E-C55B-4D55-B53E-00CC896D461C}" type="presParOf" srcId="{42AFE793-4059-4E32-B6E8-4D8EF07DFF69}" destId="{657082EC-0FDD-4A2C-9CE0-C7F53EC8561F}" srcOrd="8" destOrd="0" presId="urn:microsoft.com/office/officeart/2005/8/layout/radial5"/>
    <dgm:cxn modelId="{B2DEDA90-89A6-41A6-8BE1-881C92F16316}" type="presParOf" srcId="{42AFE793-4059-4E32-B6E8-4D8EF07DFF69}" destId="{5C8073DC-6D59-4D4D-AB76-A9489342A968}" srcOrd="9" destOrd="0" presId="urn:microsoft.com/office/officeart/2005/8/layout/radial5"/>
    <dgm:cxn modelId="{8B6CB777-1D0E-4079-B007-AD1D4F5C2795}" type="presParOf" srcId="{5C8073DC-6D59-4D4D-AB76-A9489342A968}" destId="{5E353286-3547-4534-A032-83E87EC715C1}" srcOrd="0" destOrd="0" presId="urn:microsoft.com/office/officeart/2005/8/layout/radial5"/>
    <dgm:cxn modelId="{2C8310CD-A449-4A8C-8EAD-9D1A9BB9DA3F}" type="presParOf" srcId="{42AFE793-4059-4E32-B6E8-4D8EF07DFF69}" destId="{C03C8AD7-F0C5-4CFC-B310-FA5B28C2A67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5636B-D07C-46AF-8B5F-176B615396C9}">
      <dsp:nvSpPr>
        <dsp:cNvPr id="0" name=""/>
        <dsp:cNvSpPr/>
      </dsp:nvSpPr>
      <dsp:spPr>
        <a:xfrm>
          <a:off x="3179723" y="1652753"/>
          <a:ext cx="2191523" cy="189575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lumMod val="50000"/>
          </a:schemeClr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ข้อดีของเกษตรกร</a:t>
          </a:r>
          <a:endParaRPr lang="en-US" sz="3200" kern="1200" dirty="0"/>
        </a:p>
      </dsp:txBody>
      <dsp:txXfrm>
        <a:off x="3542889" y="1966906"/>
        <a:ext cx="1465191" cy="1267450"/>
      </dsp:txXfrm>
    </dsp:sp>
    <dsp:sp modelId="{FFFC7234-0AE0-4D52-8695-18116BB339D8}">
      <dsp:nvSpPr>
        <dsp:cNvPr id="0" name=""/>
        <dsp:cNvSpPr/>
      </dsp:nvSpPr>
      <dsp:spPr>
        <a:xfrm>
          <a:off x="4552037" y="745761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42614-D81F-4462-969E-F9C3A3D3007F}">
      <dsp:nvSpPr>
        <dsp:cNvPr id="0" name=""/>
        <dsp:cNvSpPr/>
      </dsp:nvSpPr>
      <dsp:spPr>
        <a:xfrm>
          <a:off x="3101607" y="-71438"/>
          <a:ext cx="2195569" cy="1652139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1. ได้รับปัจจัยและบริการในการผลิต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3441910" y="184636"/>
        <a:ext cx="1514963" cy="1139991"/>
      </dsp:txXfrm>
    </dsp:sp>
    <dsp:sp modelId="{42461E92-C2D0-4691-A590-AF4C6BB89278}">
      <dsp:nvSpPr>
        <dsp:cNvPr id="0" name=""/>
        <dsp:cNvSpPr/>
      </dsp:nvSpPr>
      <dsp:spPr>
        <a:xfrm>
          <a:off x="5517041" y="2077654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2E376-6BDD-40D0-A3C1-52CCF09AD679}">
      <dsp:nvSpPr>
        <dsp:cNvPr id="0" name=""/>
        <dsp:cNvSpPr/>
      </dsp:nvSpPr>
      <dsp:spPr>
        <a:xfrm>
          <a:off x="4748690" y="692089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2. เข้าถึงแหล่งทุน สินเชื่อ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5117000" y="1017174"/>
        <a:ext cx="1458949" cy="1287725"/>
      </dsp:txXfrm>
    </dsp:sp>
    <dsp:sp modelId="{6D96EE4F-DFAE-4A6F-9558-0B24714C741B}">
      <dsp:nvSpPr>
        <dsp:cNvPr id="0" name=""/>
        <dsp:cNvSpPr/>
      </dsp:nvSpPr>
      <dsp:spPr>
        <a:xfrm>
          <a:off x="4846687" y="3581111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83890-E49A-45D2-BB8C-2E0ACBF2C96F}">
      <dsp:nvSpPr>
        <dsp:cNvPr id="0" name=""/>
        <dsp:cNvSpPr/>
      </dsp:nvSpPr>
      <dsp:spPr>
        <a:xfrm>
          <a:off x="4828861" y="2570743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3. ได้รับเทคโนโลยีในการผลิต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5197171" y="2895828"/>
        <a:ext cx="1458949" cy="1287725"/>
      </dsp:txXfrm>
    </dsp:sp>
    <dsp:sp modelId="{728AC9E7-1FA9-4949-A05F-695DEAB99D83}">
      <dsp:nvSpPr>
        <dsp:cNvPr id="0" name=""/>
        <dsp:cNvSpPr/>
      </dsp:nvSpPr>
      <dsp:spPr>
        <a:xfrm>
          <a:off x="3183801" y="3737176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3A54C-4BA5-470B-93D4-996796F06871}">
      <dsp:nvSpPr>
        <dsp:cNvPr id="0" name=""/>
        <dsp:cNvSpPr/>
      </dsp:nvSpPr>
      <dsp:spPr>
        <a:xfrm>
          <a:off x="3181777" y="3527439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4. ได้รับการอบรมความรู้ในการผลิตเพิ่มทักษะในการผลิต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3550087" y="3852524"/>
        <a:ext cx="1458949" cy="1287725"/>
      </dsp:txXfrm>
    </dsp:sp>
    <dsp:sp modelId="{1D805874-8630-40EE-B31A-B437C8465AF6}">
      <dsp:nvSpPr>
        <dsp:cNvPr id="0" name=""/>
        <dsp:cNvSpPr/>
      </dsp:nvSpPr>
      <dsp:spPr>
        <a:xfrm>
          <a:off x="2202993" y="2405817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DD7A2-17FD-4D4D-99D6-DFF0D2A0B0AF}">
      <dsp:nvSpPr>
        <dsp:cNvPr id="0" name=""/>
        <dsp:cNvSpPr/>
      </dsp:nvSpPr>
      <dsp:spPr>
        <a:xfrm>
          <a:off x="1527047" y="2621033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5. ได้รับการประกันราคาผลผลิตผ่านโครงสร้างการกำหนดราคา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1895357" y="2946118"/>
        <a:ext cx="1458949" cy="1287725"/>
      </dsp:txXfrm>
    </dsp:sp>
    <dsp:sp modelId="{1140297D-2D57-4A1B-9B84-6FF68501AFE3}">
      <dsp:nvSpPr>
        <dsp:cNvPr id="0" name=""/>
        <dsp:cNvSpPr/>
      </dsp:nvSpPr>
      <dsp:spPr>
        <a:xfrm>
          <a:off x="1446877" y="739173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rgbClr val="0000FF"/>
              </a:solidFill>
              <a:effectLst/>
              <a:latin typeface="TH Niramit AS" pitchFamily="2" charset="-34"/>
              <a:cs typeface="TH Niramit AS" pitchFamily="2" charset="-34"/>
            </a:rPr>
            <a:t>6. เข้าถึงตลาดที่เชื่อถือได้ </a:t>
          </a:r>
          <a:endParaRPr lang="en-US" sz="2000" b="1" kern="1200" dirty="0">
            <a:solidFill>
              <a:srgbClr val="0000FF"/>
            </a:solidFill>
            <a:effectLst/>
            <a:latin typeface="TH Niramit AS" pitchFamily="2" charset="-34"/>
            <a:cs typeface="TH Niramit AS" pitchFamily="2" charset="-34"/>
          </a:endParaRPr>
        </a:p>
      </dsp:txBody>
      <dsp:txXfrm>
        <a:off x="1815187" y="1064258"/>
        <a:ext cx="1458949" cy="1287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5636B-D07C-46AF-8B5F-176B615396C9}">
      <dsp:nvSpPr>
        <dsp:cNvPr id="0" name=""/>
        <dsp:cNvSpPr/>
      </dsp:nvSpPr>
      <dsp:spPr>
        <a:xfrm>
          <a:off x="3103633" y="1221649"/>
          <a:ext cx="2191523" cy="1895756"/>
        </a:xfrm>
        <a:prstGeom prst="hexagon">
          <a:avLst>
            <a:gd name="adj" fmla="val 28570"/>
            <a:gd name="vf" fmla="val 115470"/>
          </a:avLst>
        </a:prstGeom>
        <a:solidFill>
          <a:srgbClr val="D68B1C"/>
        </a:solidFill>
        <a:ln w="254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ข้อดีของบริษัท</a:t>
          </a:r>
          <a:endParaRPr lang="en-US" sz="3200" kern="1200" dirty="0"/>
        </a:p>
      </dsp:txBody>
      <dsp:txXfrm>
        <a:off x="3466799" y="1535802"/>
        <a:ext cx="1465191" cy="1267450"/>
      </dsp:txXfrm>
    </dsp:sp>
    <dsp:sp modelId="{FFFC7234-0AE0-4D52-8695-18116BB339D8}">
      <dsp:nvSpPr>
        <dsp:cNvPr id="0" name=""/>
        <dsp:cNvSpPr/>
      </dsp:nvSpPr>
      <dsp:spPr>
        <a:xfrm>
          <a:off x="5191965" y="1221639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42614-D81F-4462-969E-F9C3A3D3007F}">
      <dsp:nvSpPr>
        <dsp:cNvPr id="0" name=""/>
        <dsp:cNvSpPr/>
      </dsp:nvSpPr>
      <dsp:spPr>
        <a:xfrm>
          <a:off x="1450960" y="332409"/>
          <a:ext cx="2195569" cy="1957549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1. บริหารการผลิตการจัดการได้อย่างมี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ประสิทธิภาพยิ่งขึ้น </a:t>
          </a:r>
          <a:endParaRPr lang="en-US" sz="1800" b="1" kern="1200" dirty="0">
            <a:solidFill>
              <a:srgbClr val="000099"/>
            </a:solidFill>
          </a:endParaRPr>
        </a:p>
      </dsp:txBody>
      <dsp:txXfrm>
        <a:off x="1822078" y="663294"/>
        <a:ext cx="1453333" cy="1295779"/>
      </dsp:txXfrm>
    </dsp:sp>
    <dsp:sp modelId="{42461E92-C2D0-4691-A590-AF4C6BB89278}">
      <dsp:nvSpPr>
        <dsp:cNvPr id="0" name=""/>
        <dsp:cNvSpPr/>
      </dsp:nvSpPr>
      <dsp:spPr>
        <a:xfrm>
          <a:off x="5517041" y="2154007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2E376-6BDD-40D0-A3C1-52CCF09AD679}">
      <dsp:nvSpPr>
        <dsp:cNvPr id="0" name=""/>
        <dsp:cNvSpPr/>
      </dsp:nvSpPr>
      <dsp:spPr>
        <a:xfrm>
          <a:off x="4752767" y="260973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5.ได้รับการยอมรับจากองค์กรของภาครัฐ </a:t>
          </a:r>
          <a:endParaRPr lang="en-US" sz="1800" b="1" kern="1200" dirty="0">
            <a:solidFill>
              <a:srgbClr val="000099"/>
            </a:solidFill>
          </a:endParaRPr>
        </a:p>
      </dsp:txBody>
      <dsp:txXfrm>
        <a:off x="5121077" y="586058"/>
        <a:ext cx="1458949" cy="1287725"/>
      </dsp:txXfrm>
    </dsp:sp>
    <dsp:sp modelId="{6D96EE4F-DFAE-4A6F-9558-0B24714C741B}">
      <dsp:nvSpPr>
        <dsp:cNvPr id="0" name=""/>
        <dsp:cNvSpPr/>
      </dsp:nvSpPr>
      <dsp:spPr>
        <a:xfrm>
          <a:off x="4733854" y="2901396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83890-E49A-45D2-BB8C-2E0ACBF2C96F}">
      <dsp:nvSpPr>
        <dsp:cNvPr id="0" name=""/>
        <dsp:cNvSpPr/>
      </dsp:nvSpPr>
      <dsp:spPr>
        <a:xfrm>
          <a:off x="4752767" y="2139627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4. ได้รับผลผลิตที่เป็นวัตถุดิบตรงตามที่ต้องการ </a:t>
          </a:r>
          <a:endParaRPr lang="en-US" sz="1800" b="1" kern="1200" dirty="0">
            <a:solidFill>
              <a:srgbClr val="000099"/>
            </a:solidFill>
          </a:endParaRPr>
        </a:p>
      </dsp:txBody>
      <dsp:txXfrm>
        <a:off x="5121077" y="2464712"/>
        <a:ext cx="1458949" cy="1287725"/>
      </dsp:txXfrm>
    </dsp:sp>
    <dsp:sp modelId="{728AC9E7-1FA9-4949-A05F-695DEAB99D83}">
      <dsp:nvSpPr>
        <dsp:cNvPr id="0" name=""/>
        <dsp:cNvSpPr/>
      </dsp:nvSpPr>
      <dsp:spPr>
        <a:xfrm>
          <a:off x="3183801" y="3813528"/>
          <a:ext cx="826855" cy="71244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3A54C-4BA5-470B-93D4-996796F06871}">
      <dsp:nvSpPr>
        <dsp:cNvPr id="0" name=""/>
        <dsp:cNvSpPr/>
      </dsp:nvSpPr>
      <dsp:spPr>
        <a:xfrm>
          <a:off x="3105684" y="3096323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3. มีความมั่นใจในการผลิตและกระจายความเสี่ยง</a:t>
          </a:r>
          <a:endParaRPr lang="en-US" sz="1800" b="1" kern="1200" dirty="0">
            <a:solidFill>
              <a:srgbClr val="000099"/>
            </a:solidFill>
          </a:endParaRPr>
        </a:p>
      </dsp:txBody>
      <dsp:txXfrm>
        <a:off x="3473994" y="3421408"/>
        <a:ext cx="1458949" cy="1287725"/>
      </dsp:txXfrm>
    </dsp:sp>
    <dsp:sp modelId="{667DD7A2-17FD-4D4D-99D6-DFF0D2A0B0AF}">
      <dsp:nvSpPr>
        <dsp:cNvPr id="0" name=""/>
        <dsp:cNvSpPr/>
      </dsp:nvSpPr>
      <dsp:spPr>
        <a:xfrm>
          <a:off x="1450954" y="2189917"/>
          <a:ext cx="2195569" cy="1937895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>
          <a:glow rad="101600">
            <a:schemeClr val="tx1">
              <a:lumMod val="95000"/>
              <a:lumOff val="5000"/>
              <a:alpha val="6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rgbClr val="000099"/>
              </a:solidFill>
            </a:rPr>
            <a:t>2. ข้อจำกัดในเรื่องพื้นที่ผลิตหมดไป</a:t>
          </a:r>
          <a:endParaRPr lang="en-US" sz="1800" b="1" kern="1200" dirty="0">
            <a:solidFill>
              <a:srgbClr val="000099"/>
            </a:solidFill>
          </a:endParaRPr>
        </a:p>
      </dsp:txBody>
      <dsp:txXfrm>
        <a:off x="1819264" y="2515002"/>
        <a:ext cx="1458949" cy="1287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3142B-CA09-4977-8EBF-B49FA2964854}">
      <dsp:nvSpPr>
        <dsp:cNvPr id="0" name=""/>
        <dsp:cNvSpPr/>
      </dsp:nvSpPr>
      <dsp:spPr>
        <a:xfrm>
          <a:off x="3656493" y="2165077"/>
          <a:ext cx="1543901" cy="1543901"/>
        </a:xfrm>
        <a:prstGeom prst="ellipse">
          <a:avLst/>
        </a:prstGeom>
        <a:solidFill>
          <a:schemeClr val="bg1"/>
        </a:solidFill>
        <a:ln w="38100" cap="flat" cmpd="sng" algn="ctr">
          <a:noFill/>
          <a:prstDash val="solid"/>
        </a:ln>
        <a:effectLst>
          <a:glow rad="101600">
            <a:schemeClr val="accent2">
              <a:satMod val="175000"/>
              <a:alpha val="40000"/>
            </a:schemeClr>
          </a:glow>
          <a:outerShdw blurRad="127000" dist="38100" dir="2700000" algn="ctr" rotWithShape="0">
            <a:srgbClr val="000000">
              <a:alpha val="45000"/>
            </a:srgbClr>
          </a:outerShdw>
        </a:effectLst>
        <a:scene3d>
          <a:camera prst="perspectiveFront" fov="2700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ข้อเสียของเกษตรกร</a:t>
          </a:r>
          <a:endParaRPr lang="en-US" sz="2400" kern="1200" dirty="0">
            <a:solidFill>
              <a:sysClr val="windowText" lastClr="000000"/>
            </a:solidFill>
          </a:endParaRPr>
        </a:p>
      </dsp:txBody>
      <dsp:txXfrm>
        <a:off x="3882592" y="2391176"/>
        <a:ext cx="1091703" cy="1091703"/>
      </dsp:txXfrm>
    </dsp:sp>
    <dsp:sp modelId="{A55DCCFE-D29C-401D-BA3C-9D7426B075A8}">
      <dsp:nvSpPr>
        <dsp:cNvPr id="0" name=""/>
        <dsp:cNvSpPr/>
      </dsp:nvSpPr>
      <dsp:spPr>
        <a:xfrm rot="16200000">
          <a:off x="4264437" y="1602451"/>
          <a:ext cx="328013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313639" y="1756638"/>
        <a:ext cx="229609" cy="314956"/>
      </dsp:txXfrm>
    </dsp:sp>
    <dsp:sp modelId="{13E058CA-48E4-464A-8A4E-5EC18B4A524A}">
      <dsp:nvSpPr>
        <dsp:cNvPr id="0" name=""/>
        <dsp:cNvSpPr/>
      </dsp:nvSpPr>
      <dsp:spPr>
        <a:xfrm>
          <a:off x="3656493" y="2283"/>
          <a:ext cx="1543901" cy="1543901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1. เพิ่มความเสี่ยงในการผลิต </a:t>
          </a:r>
          <a:endParaRPr lang="en-US" sz="2000" b="1" kern="1200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3882592" y="228382"/>
        <a:ext cx="1091703" cy="1091703"/>
      </dsp:txXfrm>
    </dsp:sp>
    <dsp:sp modelId="{66F9CE50-3741-46FF-BC36-118CE38CBCD4}">
      <dsp:nvSpPr>
        <dsp:cNvPr id="0" name=""/>
        <dsp:cNvSpPr/>
      </dsp:nvSpPr>
      <dsp:spPr>
        <a:xfrm rot="20520000">
          <a:off x="5284078" y="2343263"/>
          <a:ext cx="328013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286486" y="2463452"/>
        <a:ext cx="229609" cy="314956"/>
      </dsp:txXfrm>
    </dsp:sp>
    <dsp:sp modelId="{C6F5CBE6-CFFD-4E27-B88B-8B439D5CA208}">
      <dsp:nvSpPr>
        <dsp:cNvPr id="0" name=""/>
        <dsp:cNvSpPr/>
      </dsp:nvSpPr>
      <dsp:spPr>
        <a:xfrm>
          <a:off x="5713434" y="1496737"/>
          <a:ext cx="1543901" cy="1543901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2. ปัญหาการจัดการ</a:t>
          </a:r>
          <a:r>
            <a:rPr lang="th-TH" sz="2000" b="1" kern="1200" dirty="0" err="1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โควต้า</a:t>
          </a: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และการระบุคุณภาพ </a:t>
          </a:r>
          <a:endParaRPr lang="en-US" sz="2000" b="1" kern="1200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5939533" y="1722836"/>
        <a:ext cx="1091703" cy="1091703"/>
      </dsp:txXfrm>
    </dsp:sp>
    <dsp:sp modelId="{296A0814-8BCF-49AC-8B8D-2A454890ABE0}">
      <dsp:nvSpPr>
        <dsp:cNvPr id="0" name=""/>
        <dsp:cNvSpPr/>
      </dsp:nvSpPr>
      <dsp:spPr>
        <a:xfrm rot="3240000">
          <a:off x="4893646" y="3523075"/>
          <a:ext cx="302554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912354" y="3591344"/>
        <a:ext cx="211788" cy="314956"/>
      </dsp:txXfrm>
    </dsp:sp>
    <dsp:sp modelId="{EBA69251-C200-4755-AA11-E4202A94A046}">
      <dsp:nvSpPr>
        <dsp:cNvPr id="0" name=""/>
        <dsp:cNvSpPr/>
      </dsp:nvSpPr>
      <dsp:spPr>
        <a:xfrm>
          <a:off x="4899518" y="3875954"/>
          <a:ext cx="1543901" cy="1543901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3.การทุจริตในสัญญา </a:t>
          </a:r>
          <a:endParaRPr lang="en-US" sz="2000" b="1" kern="1200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5125617" y="4102053"/>
        <a:ext cx="1091703" cy="1091703"/>
      </dsp:txXfrm>
    </dsp:sp>
    <dsp:sp modelId="{A8CEA8C0-BE80-4926-93C7-6BFA2C1851E6}">
      <dsp:nvSpPr>
        <dsp:cNvPr id="0" name=""/>
        <dsp:cNvSpPr/>
      </dsp:nvSpPr>
      <dsp:spPr>
        <a:xfrm rot="7621085">
          <a:off x="3618652" y="3530799"/>
          <a:ext cx="328300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697546" y="3596465"/>
        <a:ext cx="229810" cy="314956"/>
      </dsp:txXfrm>
    </dsp:sp>
    <dsp:sp modelId="{657082EC-0FDD-4A2C-9CE0-C7F53EC8561F}">
      <dsp:nvSpPr>
        <dsp:cNvPr id="0" name=""/>
        <dsp:cNvSpPr/>
      </dsp:nvSpPr>
      <dsp:spPr>
        <a:xfrm>
          <a:off x="2354021" y="3892383"/>
          <a:ext cx="1543901" cy="1543901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4. เกิดการผูกขาด </a:t>
          </a:r>
          <a:endParaRPr lang="en-US" sz="2000" b="1" kern="1200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2580120" y="4118482"/>
        <a:ext cx="1091703" cy="1091703"/>
      </dsp:txXfrm>
    </dsp:sp>
    <dsp:sp modelId="{5C8073DC-6D59-4D4D-AB76-A9489342A968}">
      <dsp:nvSpPr>
        <dsp:cNvPr id="0" name=""/>
        <dsp:cNvSpPr/>
      </dsp:nvSpPr>
      <dsp:spPr>
        <a:xfrm rot="11941085">
          <a:off x="3250452" y="2325113"/>
          <a:ext cx="328300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346254" y="2446145"/>
        <a:ext cx="229810" cy="314956"/>
      </dsp:txXfrm>
    </dsp:sp>
    <dsp:sp modelId="{C03C8AD7-F0C5-4CFC-B310-FA5B28C2A67C}">
      <dsp:nvSpPr>
        <dsp:cNvPr id="0" name=""/>
        <dsp:cNvSpPr/>
      </dsp:nvSpPr>
      <dsp:spPr>
        <a:xfrm>
          <a:off x="1611242" y="1460119"/>
          <a:ext cx="1543901" cy="1543901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tx1"/>
              </a:solidFill>
              <a:latin typeface="TH Niramit AS" pitchFamily="2" charset="-34"/>
              <a:cs typeface="TH Niramit AS" pitchFamily="2" charset="-34"/>
            </a:rPr>
            <a:t>5. การเป็นหนี้บุญคุณอำนาจต่อรองลดลง </a:t>
          </a:r>
          <a:endParaRPr lang="en-US" sz="2000" b="1" kern="1200" dirty="0">
            <a:solidFill>
              <a:schemeClr val="tx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1837341" y="1686218"/>
        <a:ext cx="1091703" cy="10917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3142B-CA09-4977-8EBF-B49FA2964854}">
      <dsp:nvSpPr>
        <dsp:cNvPr id="0" name=""/>
        <dsp:cNvSpPr/>
      </dsp:nvSpPr>
      <dsp:spPr>
        <a:xfrm>
          <a:off x="3656493" y="2165077"/>
          <a:ext cx="1543901" cy="1543901"/>
        </a:xfrm>
        <a:prstGeom prst="ellipse">
          <a:avLst/>
        </a:prstGeom>
        <a:solidFill>
          <a:schemeClr val="accent2">
            <a:lumMod val="75000"/>
          </a:schemeClr>
        </a:solidFill>
        <a:ln w="38100" cap="flat" cmpd="sng" algn="ctr">
          <a:noFill/>
          <a:prstDash val="solid"/>
        </a:ln>
        <a:effectLst>
          <a:glow rad="228600">
            <a:schemeClr val="tx1">
              <a:lumMod val="75000"/>
              <a:lumOff val="25000"/>
              <a:alpha val="40000"/>
            </a:schemeClr>
          </a:glow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rPr>
            <a:t>ข้อเสียของบริษัท</a:t>
          </a:r>
          <a:endParaRPr lang="en-US" sz="2400" kern="1200" dirty="0"/>
        </a:p>
      </dsp:txBody>
      <dsp:txXfrm>
        <a:off x="3882592" y="2391176"/>
        <a:ext cx="1091703" cy="1091703"/>
      </dsp:txXfrm>
    </dsp:sp>
    <dsp:sp modelId="{A55DCCFE-D29C-401D-BA3C-9D7426B075A8}">
      <dsp:nvSpPr>
        <dsp:cNvPr id="0" name=""/>
        <dsp:cNvSpPr/>
      </dsp:nvSpPr>
      <dsp:spPr>
        <a:xfrm rot="16200000">
          <a:off x="4264437" y="1602451"/>
          <a:ext cx="328013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313639" y="1756638"/>
        <a:ext cx="229609" cy="314956"/>
      </dsp:txXfrm>
    </dsp:sp>
    <dsp:sp modelId="{13E058CA-48E4-464A-8A4E-5EC18B4A524A}">
      <dsp:nvSpPr>
        <dsp:cNvPr id="0" name=""/>
        <dsp:cNvSpPr/>
      </dsp:nvSpPr>
      <dsp:spPr>
        <a:xfrm>
          <a:off x="3656493" y="2283"/>
          <a:ext cx="1543901" cy="1543901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1. ขาดการควบคุมเหนือพื้นที่ผลิต</a:t>
          </a:r>
          <a:endParaRPr lang="en-US" sz="2000" b="1" kern="1200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3882592" y="228382"/>
        <a:ext cx="1091703" cy="1091703"/>
      </dsp:txXfrm>
    </dsp:sp>
    <dsp:sp modelId="{66F9CE50-3741-46FF-BC36-118CE38CBCD4}">
      <dsp:nvSpPr>
        <dsp:cNvPr id="0" name=""/>
        <dsp:cNvSpPr/>
      </dsp:nvSpPr>
      <dsp:spPr>
        <a:xfrm rot="20520000">
          <a:off x="5284078" y="2343263"/>
          <a:ext cx="328013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286486" y="2463452"/>
        <a:ext cx="229609" cy="314956"/>
      </dsp:txXfrm>
    </dsp:sp>
    <dsp:sp modelId="{C6F5CBE6-CFFD-4E27-B88B-8B439D5CA208}">
      <dsp:nvSpPr>
        <dsp:cNvPr id="0" name=""/>
        <dsp:cNvSpPr/>
      </dsp:nvSpPr>
      <dsp:spPr>
        <a:xfrm>
          <a:off x="5713434" y="1496737"/>
          <a:ext cx="1543901" cy="1543901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2. ข้อจำกัดทางสังคมวัฒนธรรมประเพณี</a:t>
          </a:r>
          <a:endParaRPr lang="en-US" sz="2000" b="1" kern="1200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5939533" y="1722836"/>
        <a:ext cx="1091703" cy="1091703"/>
      </dsp:txXfrm>
    </dsp:sp>
    <dsp:sp modelId="{296A0814-8BCF-49AC-8B8D-2A454890ABE0}">
      <dsp:nvSpPr>
        <dsp:cNvPr id="0" name=""/>
        <dsp:cNvSpPr/>
      </dsp:nvSpPr>
      <dsp:spPr>
        <a:xfrm rot="3240000">
          <a:off x="4893646" y="3523075"/>
          <a:ext cx="302554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912354" y="3591344"/>
        <a:ext cx="211788" cy="314956"/>
      </dsp:txXfrm>
    </dsp:sp>
    <dsp:sp modelId="{EBA69251-C200-4755-AA11-E4202A94A046}">
      <dsp:nvSpPr>
        <dsp:cNvPr id="0" name=""/>
        <dsp:cNvSpPr/>
      </dsp:nvSpPr>
      <dsp:spPr>
        <a:xfrm>
          <a:off x="4899518" y="3875954"/>
          <a:ext cx="1543901" cy="1543901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3.ความไม่พอใจของเกษตรกร</a:t>
          </a:r>
          <a:endParaRPr lang="en-US" sz="2000" b="1" kern="1200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5125617" y="4102053"/>
        <a:ext cx="1091703" cy="1091703"/>
      </dsp:txXfrm>
    </dsp:sp>
    <dsp:sp modelId="{A8CEA8C0-BE80-4926-93C7-6BFA2C1851E6}">
      <dsp:nvSpPr>
        <dsp:cNvPr id="0" name=""/>
        <dsp:cNvSpPr/>
      </dsp:nvSpPr>
      <dsp:spPr>
        <a:xfrm rot="7621085">
          <a:off x="3618652" y="3530799"/>
          <a:ext cx="328300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697546" y="3596465"/>
        <a:ext cx="229810" cy="314956"/>
      </dsp:txXfrm>
    </dsp:sp>
    <dsp:sp modelId="{657082EC-0FDD-4A2C-9CE0-C7F53EC8561F}">
      <dsp:nvSpPr>
        <dsp:cNvPr id="0" name=""/>
        <dsp:cNvSpPr/>
      </dsp:nvSpPr>
      <dsp:spPr>
        <a:xfrm>
          <a:off x="2354021" y="3892383"/>
          <a:ext cx="1543901" cy="1543901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4. นำผลิตผลไปขายในตลาดนอกสัญญา </a:t>
          </a:r>
          <a:endParaRPr lang="en-US" sz="2000" b="1" kern="1200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2580120" y="4118482"/>
        <a:ext cx="1091703" cy="1091703"/>
      </dsp:txXfrm>
    </dsp:sp>
    <dsp:sp modelId="{5C8073DC-6D59-4D4D-AB76-A9489342A968}">
      <dsp:nvSpPr>
        <dsp:cNvPr id="0" name=""/>
        <dsp:cNvSpPr/>
      </dsp:nvSpPr>
      <dsp:spPr>
        <a:xfrm rot="11941085">
          <a:off x="3250452" y="2325113"/>
          <a:ext cx="328300" cy="52492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3346254" y="2446145"/>
        <a:ext cx="229810" cy="314956"/>
      </dsp:txXfrm>
    </dsp:sp>
    <dsp:sp modelId="{C03C8AD7-F0C5-4CFC-B310-FA5B28C2A67C}">
      <dsp:nvSpPr>
        <dsp:cNvPr id="0" name=""/>
        <dsp:cNvSpPr/>
      </dsp:nvSpPr>
      <dsp:spPr>
        <a:xfrm>
          <a:off x="1611242" y="1460119"/>
          <a:ext cx="1543901" cy="1543901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1" kern="1200" dirty="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5. นำปัจจัยที่ได้รับการสนับสนุนไปใช้เพื่อ</a:t>
          </a:r>
          <a:r>
            <a:rPr lang="th-TH" sz="2000" b="1" kern="1200" smtClean="0">
              <a:solidFill>
                <a:schemeClr val="bg1"/>
              </a:solidFill>
              <a:latin typeface="TH Niramit AS" pitchFamily="2" charset="-34"/>
              <a:cs typeface="TH Niramit AS" pitchFamily="2" charset="-34"/>
            </a:rPr>
            <a:t>การอื่น</a:t>
          </a:r>
          <a:endParaRPr lang="en-US" sz="2000" b="1" kern="1200" dirty="0">
            <a:solidFill>
              <a:schemeClr val="bg1"/>
            </a:solidFill>
            <a:latin typeface="TH Niramit AS" pitchFamily="2" charset="-34"/>
            <a:cs typeface="TH Niramit AS" pitchFamily="2" charset="-34"/>
          </a:endParaRPr>
        </a:p>
      </dsp:txBody>
      <dsp:txXfrm>
        <a:off x="1837341" y="1686218"/>
        <a:ext cx="1091703" cy="1091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15" y="3734410"/>
            <a:ext cx="7772400" cy="1679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0" y="5108755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835"/>
            <a:ext cx="8229600" cy="3918803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222195"/>
            <a:ext cx="7177135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391393"/>
            <a:ext cx="7177135" cy="427574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42479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054655"/>
            <a:ext cx="4040188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42479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054655"/>
            <a:ext cx="404177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.th/url?sa=i&amp;rct=j&amp;q=&amp;esrc=s&amp;source=images&amp;cd=&amp;cad=rja&amp;uact=8&amp;ved=0CAcQjRxqFQoTCLq1iPz8gscCFWgcpgodWk4LgA&amp;url=http://www.jobtopgun.com/search/popup/jobpost.jsp?hr=1&amp;idEmp=17113&amp;idPosition=25&amp;locale=th_TH&amp;ei=sii6VbqUMOi4mAXanK2ACA&amp;psig=AFQjCNH10tjj36R_6DKcKkiu88N5ziaqLA&amp;ust=1438349843384308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oogle.co.th/url?sa=i&amp;rct=j&amp;q=&amp;esrc=s&amp;source=images&amp;cd=&amp;cad=rja&amp;uact=8&amp;ved=0CAcQjRxqFQoTCP3ioMv9gscCFQGqpgodMPAAeQ&amp;url=http://www.ndoae.doae.go.th/article2010/2011013.html&amp;ei=WCm6Vf3WNIHUmgWw4IPIBw&amp;psig=AFQjCNH8TbwwD_aOA9fIkes16lbDXKa91w&amp;ust=14383499745322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.th/url?sa=i&amp;rct=j&amp;q=&amp;esrc=s&amp;source=images&amp;cd=&amp;cad=rja&amp;uact=8&amp;ved=0CAcQjRxqFQoTCMCTz--Bg8cCFUbbpgod2U8NBg&amp;url=http://cp-enews.com/cp_hotnews_view?topic=455&amp;ei=1i26VcDQNMa2mwXZn7Uw&amp;psig=AFQjCNFcHs0MKKNcqMUI4Zf4b3UaUYVVdQ&amp;ust=143835111295204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google.co.th/url?sa=i&amp;rct=j&amp;q=&amp;esrc=s&amp;source=images&amp;cd=&amp;cad=rja&amp;uact=8&amp;ved=0CAcQjRxqFQoTCIaql6GEg8cCFUbmpgodX54Efg&amp;url=http://www.innnews.co.th/shownews/show?newscode=454530&amp;ei=VzC6VcaiKcbMmwXfvJLwBw&amp;psig=AFQjCNFNZplyFmCVrUsbZ-h87fJ5L-Q3wA&amp;ust=143835180066797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google.co.th/url?sa=i&amp;rct=j&amp;q=&amp;esrc=s&amp;source=images&amp;cd=&amp;cad=rja&amp;uact=8&amp;ved=0CAcQjRxqFQoTCKO--8aGg8cCFUIvpgodCwMNuQ&amp;url=http://tatung.exteen.com/20100404/phavit&amp;ei=vzK6VePiL8LemAWLhrTICw&amp;bvm=bv.99028883,d.dGY&amp;psig=AFQjCNH1RuBvjfaFLm9-78wXq4RQewMtBQ&amp;ust=143835239686742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://www.google.co.th/url?sa=i&amp;rct=j&amp;q=&amp;esrc=s&amp;source=images&amp;cd=&amp;cad=rja&amp;uact=8&amp;ved=0CAcQjRxqFQoTCInX9NiLg8cCFaMbpgod088K3A&amp;url=http://www.60tp.com/a/biaoqing/gaoxiao/8947.html&amp;ei=Izi6Vcm5JKO3mAXTn6vgDQ&amp;bvm=bv.99028883,d.dGY&amp;psig=AFQjCNH1RuBvjfaFLm9-78wXq4RQewMtBQ&amp;ust=143835239686742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://www.google.co.th/url?sa=i&amp;rct=j&amp;q=&amp;esrc=s&amp;source=images&amp;cd=&amp;cad=rja&amp;uact=8&amp;ved=0CAcQjRxqFQoTCInX9NiLg8cCFaMbpgod088K3A&amp;url=http://cojilovekimji.bloggang.com/&amp;ei=Izi6Vcm5JKO3mAXTn6vgDQ&amp;bvm=bv.99028883,d.dGY&amp;psig=AFQjCNH1RuBvjfaFLm9-78wXq4RQewMtBQ&amp;ust=143835239686742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://cojilovekimji.bloggang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writer.dek-d.com/ginji_pun/story/viewlongc.php?id=650204&amp;chapter=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ndpoecHxG8" TargetMode="External"/><Relationship Id="rId2" Type="http://schemas.openxmlformats.org/officeDocument/2006/relationships/hyperlink" Target="https://www.youtube.com/watch?v=y5ffA08v1B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.th/url?sa=i&amp;rct=j&amp;q=&amp;esrc=s&amp;source=images&amp;cd=&amp;cad=rja&amp;uact=8&amp;ved=0CAcQjRxqFQoTCOO9rc_8gscCFQOepgodFSkMQg&amp;url=http://kasetcenter.myreadyweb.com/article/topic-15086.html&amp;ei=VSi6VaO_AYO8mgWV0rCQBA&amp;bvm=bv.99028883,d.dGY&amp;psig=AFQjCNEhg00iXewqDvyjJEmWycHk1p7-yQ&amp;ust=1438349737694077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1548" y="527605"/>
            <a:ext cx="5904797" cy="2136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H Charm of AU" pitchFamily="34" charset="-34"/>
                <a:cs typeface="TH Charm of AU" pitchFamily="34" charset="-34"/>
              </a:rPr>
              <a:t>บทที่ 2 </a:t>
            </a:r>
          </a:p>
          <a:p>
            <a:pPr algn="ctr"/>
            <a:r>
              <a:rPr lang="th-TH" sz="5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H Charm of AU" pitchFamily="34" charset="-34"/>
                <a:cs typeface="TH Charm of AU" pitchFamily="34" charset="-34"/>
              </a:rPr>
              <a:t>บทบาทและความสำคัญของ</a:t>
            </a:r>
          </a:p>
          <a:p>
            <a:pPr algn="ctr"/>
            <a:r>
              <a:rPr lang="th-TH" sz="5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H Charm of AU" pitchFamily="34" charset="-34"/>
                <a:cs typeface="TH Charm of AU" pitchFamily="34" charset="-34"/>
              </a:rPr>
              <a:t>ธุรกิจการเกษตรแบบมี</a:t>
            </a:r>
            <a:r>
              <a:rPr lang="th-TH" sz="5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H Charm of AU" pitchFamily="34" charset="-34"/>
                <a:cs typeface="TH Charm of AU" pitchFamily="34" charset="-34"/>
              </a:rPr>
              <a:t>พันธ</a:t>
            </a:r>
            <a:r>
              <a:rPr lang="th-TH" sz="5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H Charm of AU" pitchFamily="34" charset="-34"/>
                <a:cs typeface="TH Charm of AU" pitchFamily="34" charset="-34"/>
              </a:rPr>
              <a:t>สัญญา</a:t>
            </a:r>
            <a:endParaRPr lang="th-TH" sz="5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H Charm of AU" pitchFamily="34" charset="-34"/>
              <a:cs typeface="TH Charm of AU" pitchFamily="34" charset="-34"/>
            </a:endParaRPr>
          </a:p>
        </p:txBody>
      </p:sp>
      <p:pic>
        <p:nvPicPr>
          <p:cNvPr id="5" name="Picture 14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11" y="4797152"/>
            <a:ext cx="2922276" cy="204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3123590"/>
            <a:ext cx="3382099" cy="18722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-15667"/>
            <a:ext cx="3382099" cy="18722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1436577"/>
            <a:ext cx="3444595" cy="18920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39" y="4797151"/>
            <a:ext cx="3464911" cy="203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เกษตรพันธสัญญา รูป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" y="4781486"/>
            <a:ext cx="2761991" cy="205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  <p:sp>
        <p:nvSpPr>
          <p:cNvPr id="19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8884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2)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เข้าถึงแหล่งทุน สินเชื่อ </a:t>
            </a:r>
          </a:p>
          <a:p>
            <a:pPr marL="0" indent="0" algn="thaiDist">
              <a:buNone/>
            </a:pPr>
            <a:r>
              <a:rPr lang="th-TH" sz="2800" dirty="0">
                <a:latin typeface="TH Niramit AS" pitchFamily="2" charset="-34"/>
                <a:cs typeface="TH Niramit AS" pitchFamily="2" charset="-34"/>
              </a:rPr>
              <a:t>	เกษตรกรรายย่อ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ยมักจะ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ประสบกับปัญหาการเข้าถึงแหล่งทุนและสินเชื่อ เพื่อนำมาซื้อปัจจัยการผลิต ทำให้ต้องใช้สินเชื่อนอกระบบและถูกเอาเปรียบและเข้าสู่วงจรความยากจน  ระบบเกษตรพันธะ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สัญญาผู้รับซื้อ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ที่ต้องการผลผลิตที่ดีจะให้สินเชื่อกับเกษตรกรเป็นค่าใช้จ่ายในการจัดหาปัจจัยการผลิตและหักออกจากราคาผลผลิตที่เกษตรกรขายให้ หรือผู้ซื้ออาจเป็นผู้ค้ำประกันสินเชื่อให้กับเกษตรกรที่ทำการกู้กับธนาคาร</a:t>
            </a:r>
          </a:p>
        </p:txBody>
      </p:sp>
      <p:pic>
        <p:nvPicPr>
          <p:cNvPr id="20" name="Picture 2" descr="https://encrypted-tbn3.gstatic.com/images?q=tbn:ANd9GcTMOBEI465uxp_2hGsZKAqs_JKWJJc1vuo-XzHJv4WJoyB6wAD_-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5085184"/>
            <a:ext cx="3315772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600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3)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ได้รับเทคโนโลยีในการผลิต </a:t>
            </a:r>
          </a:p>
          <a:p>
            <a:pPr marL="0" indent="0" algn="thaiDist">
              <a:buNone/>
            </a:pPr>
            <a:r>
              <a:rPr lang="th-TH" sz="3600" dirty="0" smtClean="0">
                <a:solidFill>
                  <a:srgbClr val="FF0066"/>
                </a:solidFill>
              </a:rPr>
              <a:t>	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เกษตรกรรายย่อยจะขาดโอกาส ในการเข้าถึงเทคโนโลยี เนื่องจากขาดทรัพยากรทุน ซึ่งระบบเกษตรพันธะสัญญาจะทำให้เกษตรกรได้โอกาสที่จะเข้าถึงเทคโนโลยีโดยผู้ซื้อจะให้การสนับสนุนเกษตรกรใช้เทคโนโลยีในการทำการผลิตเพื่อผลประโยชน์ที่ผู้ซื้อจะได้รับจากผลผลิตที่มีคุณภาพตามที่ต้องการ </a:t>
            </a:r>
          </a:p>
        </p:txBody>
      </p:sp>
      <p:pic>
        <p:nvPicPr>
          <p:cNvPr id="3074" name="Picture 2" descr="http://www.ndoae.doae.go.th/images_article/2011013_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4816038"/>
            <a:ext cx="4015070" cy="204196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7" y="4816038"/>
            <a:ext cx="4619843" cy="2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1764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4)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ได้รับการอบรมความรู้ในการผลิตเพิ่มทักษะในการผลิต </a:t>
            </a:r>
          </a:p>
          <a:p>
            <a:pPr marL="0" indent="0" algn="thaiDist">
              <a:buNone/>
            </a:pPr>
            <a:r>
              <a:rPr lang="th-TH" sz="3600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ระบบเกษตรพันธะสัญญา ผู้ซื้อจะสนับสนุนให้การอบรมแก่เกษตรกรผู้ผลิต เพื่อให้เกษตรกรทำการผลิตตามหลักการที่ถูกต้อง สร้างระบบฟาร์มและการใช้ปัจจัยการผลิตที่ถูกต้องเพื่อเพิ่มประสิทธิภาพในการผลิต ให้ได้ผลผลิตที่มีคุณภาพมาตรฐานในราคาต้นทุนที่สามารถแข่งขันในตลาดโลกได้ ซึ่งทำให้เกษตรกรมีการพัฒนาด้านทักษะในการผลิตที่ถูกต้อง </a:t>
            </a:r>
          </a:p>
        </p:txBody>
      </p:sp>
      <p:pic>
        <p:nvPicPr>
          <p:cNvPr id="4098" name="Picture 2" descr="http://www.cp-enews.com/ckeditor/uploads/images/%E0%B9%80%E0%B8%9B%E0%B8%B4%E0%B8%94%E0%B9%82%E0%B8%A1%E0%B9%80%E0%B8%94%E0%B8%A5%E0%B8%AB%E0%B8%A1%E0%B8%B9%E0%B9%88%E0%B8%9A%E0%B9%89%E0%B8%B2%E0%B8%99%E0%B9%80%E0%B8%81%E0%B8%A9%E0%B8%95%E0%B8%A3%E0%B8%81%E0%B8%A3%E0%B8%A3%E0%B8%A1%20%E0%B8%8B%E0%B8%B5%E0%B8%9E%E0%B8%B5-%E0%B8%8B%E0%B8%B5%E0%B8%9E%E0%B8%B5%E0%B9%80%E0%B8%AD%E0%B8%9F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83" y="4803345"/>
            <a:ext cx="3626768" cy="21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18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8884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5)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ได้รับการประกันราคาผลผลิตผ่านโครงสร้างการกำหนดราคา </a:t>
            </a:r>
          </a:p>
          <a:p>
            <a:pPr marL="0" indent="0" algn="thaiDist">
              <a:buNone/>
            </a:pPr>
            <a:r>
              <a:rPr lang="th-TH" sz="3600" dirty="0" smtClean="0"/>
              <a:t>	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ระบบเกษตรพันธะสัญญา ผู้ซื้อจะทำการกำหนดราคารับซื้อระบบไว้ในสัญญา ซึ่งบางสัญญาอาจ ไม่มีการกำหนดราคาตายตัวแต่กำหนดวิธีการประเมินราคาขึ้นลงตามราคาตลาด ณ เวลาส่งมอบ อย่างไร ก็ดีเกษตรกรสามารถกำหนดเงื่อนไขก่อนทำสัญญาไม่ให้ถูกกดราคาต่ำกว่าราคาตลาด </a:t>
            </a:r>
          </a:p>
        </p:txBody>
      </p:sp>
      <p:pic>
        <p:nvPicPr>
          <p:cNvPr id="5122" name="Picture 2" descr="http://www.innnews.co.th/images/news/2013/2/454530-0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941167"/>
            <a:ext cx="4283967" cy="198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0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48864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>
              <a:solidFill>
                <a:srgbClr val="000099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6)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เข้าถึงตลาดที่เชื่อถือได้ </a:t>
            </a:r>
          </a:p>
          <a:p>
            <a:pPr marL="0" indent="0" algn="thaiDist">
              <a:buNone/>
            </a:pPr>
            <a:r>
              <a:rPr lang="th-TH" sz="3600" dirty="0" smtClean="0">
                <a:solidFill>
                  <a:srgbClr val="000099"/>
                </a:solidFill>
              </a:rPr>
              <a:t>	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ระบบเกษตร</a:t>
            </a:r>
            <a:r>
              <a:rPr lang="th-TH" sz="2800" dirty="0" err="1" smtClean="0">
                <a:latin typeface="TH Niramit AS" pitchFamily="2" charset="-34"/>
                <a:cs typeface="TH Niramit AS" pitchFamily="2" charset="-34"/>
              </a:rPr>
              <a:t>พันธ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สัญญา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ผู้ซื้อประกันราคาและปริมาณรับซื้อผลผลิตกับเกษตรกร และยังสนับสนุนปัจจัยการผลิต เทคโนโลยีการผลิตเป็นการทำให้เกษตรกรมีความมั่นใจในการผลิตพืชผลชนิดใหม่ๆ และมั่นใจในตลาดรับซื้อที่ผู้ซื้อเจาะจงให้ทำการผลิต รวมถึงจัดการด้านขนส่งผลผลิตจากแหล่งผลิตไปถึงโรงงานหรือปลายทางตลาดเป็นการทำให้เกษตรกรเข้าถึงตลาดที่เชื่อถือได้ ลดความเสี่ยงในการทำการผลิตของเกษตรกร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10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4375" y="222193"/>
            <a:ext cx="7787954" cy="769441"/>
          </a:xfrm>
          <a:prstGeom prst="rect">
            <a:avLst/>
          </a:prstGeom>
          <a:solidFill>
            <a:srgbClr val="CC9900"/>
          </a:solidFill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ข้อดี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2495761"/>
              </p:ext>
            </p:extLst>
          </p:nvPr>
        </p:nvGraphicFramePr>
        <p:xfrm>
          <a:off x="448966" y="1291130"/>
          <a:ext cx="8551479" cy="534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9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752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1)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ทำให้สามารถบริหารการผลิตการจัดการได้อย่าง</a:t>
            </a:r>
            <a:r>
              <a:rPr lang="th-TH" b="1" dirty="0" smtClean="0">
                <a:latin typeface="TH Niramit AS" pitchFamily="2" charset="-34"/>
                <a:cs typeface="TH Niramit AS" pitchFamily="2" charset="-34"/>
              </a:rPr>
              <a:t>มีประสิทธิภาพ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ยิ่งขึ้น </a:t>
            </a:r>
          </a:p>
          <a:p>
            <a:pPr marL="0" indent="0" algn="thaiDist">
              <a:buNone/>
            </a:pPr>
            <a:r>
              <a:rPr lang="th-TH" sz="3600" dirty="0" smtClean="0"/>
              <a:t>	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การที่ผู้ประกอบการหรือผู้รับซื้อผลผลิต ซื้อวัตถุดิบในการผลิตจากเกษตรกรในระบบเกษตรพันธะสัญญา ทำให้ผู้ประกอบการมีความมั่นใจในปริมาณและคุณภาพของวัตถุดิบ รวมถึงค่าใช้จ่ายในการจัดซื้อ ทำให้สามารถใช้เป็นข้อมูลในการวางแผนการจัดการผลิตได้อย่างมีประสิทธิภาพ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75" y="222195"/>
            <a:ext cx="6871725" cy="584775"/>
          </a:xfrm>
          <a:prstGeom prst="rect">
            <a:avLst/>
          </a:prstGeom>
          <a:solidFill>
            <a:srgbClr val="D0962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ข้อดีที่บริษัทได้รับ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48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752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2)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ทำให้ข้อจำกัดในเรื่อง</a:t>
            </a:r>
            <a:r>
              <a:rPr lang="th-TH" b="1" dirty="0" smtClean="0">
                <a:latin typeface="TH Niramit AS" pitchFamily="2" charset="-34"/>
                <a:cs typeface="TH Niramit AS" pitchFamily="2" charset="-34"/>
              </a:rPr>
              <a:t>พื้นที่ผลิตหมด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ไป </a:t>
            </a:r>
          </a:p>
          <a:p>
            <a:pPr marL="0" indent="0" algn="thaiDist">
              <a:buNone/>
            </a:pP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ระบบเกษตร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พันธสัญญา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ช่วยให้ผู้ประกอบการสามารถจัดการกับการจัดหาผลผลิตที่เป็นวัตถุดิบได้ตามปริมาณและคุณภาพตามต้องการ โดยไม่ต้องลงทุนจำนวนมากกับพื้นที่ดินที่ทำ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การผลิตกับ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แรงงานที่ต้องจ้างมาเพื่อทำการเพาะปลูกจำนวนมากรวมถึงค่าใช้จ่ายสำหรับสวัสดิการแรงงานด้วย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75" y="222195"/>
            <a:ext cx="6871725" cy="584775"/>
          </a:xfrm>
          <a:prstGeom prst="rect">
            <a:avLst/>
          </a:prstGeom>
          <a:solidFill>
            <a:srgbClr val="D0962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ข้อดีที่บริษัทได้รับ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87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7444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3)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มีความมั่นใจในการผลิตและกระจายความเสี่ยง </a:t>
            </a:r>
          </a:p>
          <a:p>
            <a:pPr marL="0" indent="0" algn="thaiDist">
              <a:buNone/>
            </a:pP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ระบบเกษตร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พันธสัญญา 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ทำให้ผู้ประกอบการมีความมั่นใจในปริมาณวัตถุดิบที่ต้องการได้ดีกว่าการซื้อในตลาดเปิดทั่วไป นอกจากนี้ในกรณีผลผลิตเกิดความเสียหายระหว่างเพาะปลูก เกษตรกรย่อมจะต้องรับกระจายความเสี่ยงไปส่วนหนึ่ง หรือมีระบบประกันพืชผลเข้ามาลดความเสี่ยง </a:t>
            </a:r>
          </a:p>
        </p:txBody>
      </p:sp>
      <p:pic>
        <p:nvPicPr>
          <p:cNvPr id="6146" name="Picture 2" descr="http://tatung.exteen.com/images/pet1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5261460"/>
            <a:ext cx="2474427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4375" y="222195"/>
            <a:ext cx="6871725" cy="584775"/>
          </a:xfrm>
          <a:prstGeom prst="rect">
            <a:avLst/>
          </a:prstGeom>
          <a:solidFill>
            <a:srgbClr val="D0962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ข้อดีที่บริษัทได้รับ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0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641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800" b="1" dirty="0"/>
          </a:p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4)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ได้รับผลผลิตที่เป็นวัตถุดิบตรงตามที่ต้องการ </a:t>
            </a:r>
          </a:p>
          <a:p>
            <a:pPr marL="0" indent="0" algn="thaiDist">
              <a:buNone/>
            </a:pP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ระบบเกษตร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พันธสัญญา 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ทำให้ผู้ประกอบการสามารถกำหนดเงื่อนไขในสัญญาระบุคุณภาพ ปริมาณ และระยะเวลาเพื่อให้ผู้ประกอบการได้รับวัตถุดิบตามที่ต้องการในเวลาที่ถูกต้อง ทำให้สามารถผลิตหรือแปรรูปได้อย่างมีประสิทธิภาพและตรงตามเวลาที่ลูกค้าต้องการ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75" y="222195"/>
            <a:ext cx="6871725" cy="584775"/>
          </a:xfrm>
          <a:prstGeom prst="rect">
            <a:avLst/>
          </a:prstGeom>
          <a:solidFill>
            <a:srgbClr val="D0962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ข้อดีที่บริษัทได้รับ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5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/>
          <p:cNvSpPr txBox="1">
            <a:spLocks/>
          </p:cNvSpPr>
          <p:nvPr/>
        </p:nvSpPr>
        <p:spPr>
          <a:xfrm>
            <a:off x="448966" y="1291130"/>
            <a:ext cx="6566314" cy="412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dirty="0" smtClean="0"/>
          </a:p>
          <a:p>
            <a:pPr marL="0" indent="0" algn="thaiDist">
              <a:buFont typeface="Arial" pitchFamily="34" charset="0"/>
              <a:buNone/>
            </a:pPr>
            <a:r>
              <a:rPr lang="th-TH" b="1" dirty="0" smtClean="0">
                <a:solidFill>
                  <a:srgbClr val="000099"/>
                </a:solidFill>
                <a:latin typeface="TH Charm of AU" pitchFamily="34" charset="-34"/>
                <a:cs typeface="TH Charm of AU" pitchFamily="34" charset="-34"/>
              </a:rPr>
              <a:t>	</a:t>
            </a:r>
            <a:r>
              <a:rPr lang="th-TH" sz="3200" b="1" dirty="0" smtClean="0">
                <a:solidFill>
                  <a:srgbClr val="000099"/>
                </a:solidFill>
                <a:latin typeface="TH Charm of AU" pitchFamily="34" charset="-34"/>
                <a:cs typeface="TH Charm of AU" pitchFamily="34" charset="-34"/>
              </a:rPr>
              <a:t>เกษตร</a:t>
            </a:r>
            <a:r>
              <a:rPr lang="th-TH" sz="3200" b="1" dirty="0" err="1" smtClean="0">
                <a:solidFill>
                  <a:srgbClr val="000099"/>
                </a:solidFill>
                <a:latin typeface="TH Charm of AU" pitchFamily="34" charset="-34"/>
                <a:cs typeface="TH Charm of AU" pitchFamily="34" charset="-34"/>
              </a:rPr>
              <a:t>พันธ</a:t>
            </a:r>
            <a:r>
              <a:rPr lang="th-TH" sz="3200" b="1" dirty="0" smtClean="0">
                <a:solidFill>
                  <a:srgbClr val="000099"/>
                </a:solidFill>
                <a:latin typeface="TH Charm of AU" pitchFamily="34" charset="-34"/>
                <a:cs typeface="TH Charm of AU" pitchFamily="34" charset="-34"/>
              </a:rPr>
              <a:t>สัญญา </a:t>
            </a:r>
            <a:r>
              <a:rPr lang="en-US" sz="3200" b="1" dirty="0" smtClean="0">
                <a:solidFill>
                  <a:srgbClr val="000099"/>
                </a:solidFill>
                <a:latin typeface="TH Charm of AU" pitchFamily="34" charset="-34"/>
                <a:cs typeface="TH Charm of AU" pitchFamily="34" charset="-34"/>
              </a:rPr>
              <a:t>(Contract Farming)</a:t>
            </a:r>
            <a:r>
              <a:rPr lang="en-US" b="1" dirty="0" smtClean="0">
                <a:solidFill>
                  <a:srgbClr val="000099"/>
                </a:solidFill>
                <a:latin typeface="TH Niramit AS" pitchFamily="2" charset="-34"/>
                <a:cs typeface="TH Niramit AS" pitchFamily="2" charset="-34"/>
              </a:rPr>
              <a:t> </a:t>
            </a:r>
            <a:r>
              <a:rPr lang="th-TH" dirty="0" smtClean="0">
                <a:latin typeface="TH Niramit AS" pitchFamily="2" charset="-34"/>
                <a:cs typeface="TH Niramit AS" pitchFamily="2" charset="-34"/>
              </a:rPr>
              <a:t>หมายถึง การทำสัญญาในการทำ ที่มีความหมายถึงการเพาะปลูกพืชหรือการเลี้ยงสัตว์ ที่มีการทำสัญญาซื้อขายกัน  ประกอบด้วย คู่สัญญา 2 ฝ่าย คือ ผู้ผลิต ได้แก่ ฝ่ายฟาร์ม และคู่สัญญา อีกฝ่ายหนึ่ง คือ ผู้ซื้อผลผลิต ซึ่งส่วนใหญ่จะเป็นในรูปของบริษัท หรือโรงงานแปรรูปต่างๆ โดยสัญญามีทั้งแบบลายลักษณ์อักษรและไม่เป็นลายลักษณ์อักษร</a:t>
            </a:r>
          </a:p>
          <a:p>
            <a:endParaRPr lang="th-TH" dirty="0" smtClean="0"/>
          </a:p>
          <a:p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1691680" y="222195"/>
            <a:ext cx="5760640" cy="769441"/>
          </a:xfrm>
          <a:prstGeom prst="rect">
            <a:avLst/>
          </a:prstGeom>
          <a:ln/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ความหมายของเกษตร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30117" t="10000" r="30658" b="20952"/>
          <a:stretch/>
        </p:blipFill>
        <p:spPr bwMode="auto">
          <a:xfrm>
            <a:off x="5182820" y="4705653"/>
            <a:ext cx="3961180" cy="2152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680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H Niramit AS" pitchFamily="2" charset="-34"/>
                <a:cs typeface="TH Niramit AS" pitchFamily="2" charset="-34"/>
              </a:rPr>
              <a:t>5) 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ได้รับการยอมรับจากองค์กรของภาครัฐ </a:t>
            </a:r>
          </a:p>
          <a:p>
            <a:pPr marL="0" indent="0" algn="thaiDist">
              <a:buNone/>
            </a:pP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ระบบเกษตร</a:t>
            </a:r>
            <a:r>
              <a:rPr lang="th-TH" sz="2800" dirty="0" err="1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พันธ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สัญญา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ทำให้เกิดการจัดสรรและใช้ทรัพยากรอย่างมีประสิทธิภาพและทำให้เกษตรกรรายย่อยสามารถเข้าถึงปัจจัยการผลิตเทคโนโลยีและแหล่งทุน  เกษตรกรรายย่อยมีศักยภาพในการผลิตสูงขึ้น  เพิ่มรายได้ให้กับเกษตรกรบรรเทาความยากจนของเกษตรกร  </a:t>
            </a:r>
            <a:endParaRPr lang="th-TH" sz="2800" dirty="0" smtClean="0">
              <a:solidFill>
                <a:srgbClr val="0000FF"/>
              </a:solidFill>
              <a:latin typeface="TH Niramit AS" pitchFamily="2" charset="-34"/>
              <a:cs typeface="TH Niramit AS" pitchFamily="2" charset="-34"/>
            </a:endParaRPr>
          </a:p>
          <a:p>
            <a:pPr marL="0" indent="0" algn="thaiDist">
              <a:buNone/>
            </a:pP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</a:t>
            </a:r>
            <a:r>
              <a:rPr lang="th-TH" sz="28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ซึ่ง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เป็นสิ่งที่รัฐบาลในประเทศที่ประสบกับปัญหาความยากจนของเกษตรกรสามารถนำมาใช้ในการแก้ปัญหาความยากจนของเกษตรกร โดยเฉพาะอย่างยิ่งโดยการให้ภาคเอกชนและผู้ประกอบการเข้ามามีบทบาทในการพัฒนาแบบ</a:t>
            </a:r>
            <a:r>
              <a:rPr lang="th-TH" sz="2800" dirty="0" err="1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บูรณา</a:t>
            </a:r>
            <a:r>
              <a:rPr lang="th-TH" sz="28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การ ภาครัฐอาจมีการสนับสนุนโดยสร้างแรงจูงใจต่างๆ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75" y="222195"/>
            <a:ext cx="6871725" cy="584775"/>
          </a:xfrm>
          <a:prstGeom prst="rect">
            <a:avLst/>
          </a:prstGeom>
          <a:solidFill>
            <a:srgbClr val="D0962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ข้อดีที่บริษัทได้รับ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44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/>
          <p:cNvSpPr>
            <a:spLocks noGrp="1"/>
          </p:cNvSpPr>
          <p:nvPr>
            <p:ph idx="1"/>
          </p:nvPr>
        </p:nvSpPr>
        <p:spPr>
          <a:xfrm>
            <a:off x="1517900" y="222195"/>
            <a:ext cx="5858907" cy="720080"/>
          </a:xfrm>
          <a:solidFill>
            <a:srgbClr val="FF99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3600" b="1" dirty="0" smtClean="0"/>
              <a:t>ข้อดีของระบบการเกษตร</a:t>
            </a:r>
            <a:r>
              <a:rPr lang="th-TH" sz="3600" b="1" dirty="0" err="1" smtClean="0"/>
              <a:t>พันธ</a:t>
            </a:r>
            <a:r>
              <a:rPr lang="th-TH" sz="3000" b="1" dirty="0" smtClean="0"/>
              <a:t>สัญญา</a:t>
            </a:r>
            <a:r>
              <a:rPr lang="th-TH" sz="3600" b="1" dirty="0" smtClean="0"/>
              <a:t> </a:t>
            </a:r>
            <a:endParaRPr lang="th-TH" b="1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873500"/>
            <a:ext cx="87849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81104458"/>
              </p:ext>
            </p:extLst>
          </p:nvPr>
        </p:nvGraphicFramePr>
        <p:xfrm>
          <a:off x="143555" y="1397000"/>
          <a:ext cx="8856889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8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32048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1) </a:t>
            </a:r>
            <a:r>
              <a:rPr lang="th-TH" b="1" dirty="0" smtClean="0"/>
              <a:t>เพิ่ม</a:t>
            </a:r>
            <a:r>
              <a:rPr lang="th-TH" b="1" dirty="0"/>
              <a:t>ความเสี่ยงในการผลิต </a:t>
            </a:r>
          </a:p>
          <a:p>
            <a:pPr marL="0" indent="0" algn="thaiDist">
              <a:buNone/>
            </a:pPr>
            <a:r>
              <a:rPr lang="th-TH" dirty="0" smtClean="0"/>
              <a:t>	ใน</a:t>
            </a:r>
            <a:r>
              <a:rPr lang="th-TH" dirty="0"/>
              <a:t>การทำสัญญาการผลิตเกษตรกรควรรู้ว่</a:t>
            </a:r>
            <a:r>
              <a:rPr lang="th-TH" u="sng" dirty="0"/>
              <a:t>าผลตอบแทนที่สูงจะมาพร้อมกับความเสี่ยงสูงเช่นกัน</a:t>
            </a:r>
            <a:r>
              <a:rPr lang="th-TH" b="1" dirty="0"/>
              <a:t> </a:t>
            </a:r>
            <a:r>
              <a:rPr lang="th-TH" dirty="0"/>
              <a:t>โดยเฉพาะในการทำสัญญาผลิตพืชชนิดใหม่ ซึ่งการเพาะปลูกพืชนั้นอาจไม่เหมาะสมกับสภาพพื้นที่และภูมิอากาศที่เกษตรกรทำการเพาะปลูกอยู่ อาจทำให้ไม่ได้ผลผลิตตามที่ต้องการทั้งปริมาณและคุณภาพ ซึ่งถ้าผู้ซื้อไม่รับภาระในความ</a:t>
            </a:r>
            <a:r>
              <a:rPr lang="th-TH" dirty="0" smtClean="0"/>
              <a:t>เสี่ยงโดย</a:t>
            </a:r>
            <a:r>
              <a:rPr lang="th-TH" dirty="0"/>
              <a:t>การประกันรายได้ให้กับเกษตรกรแล้ว การทำสัญญาการผลิตย่อมเป็นการเพิ่มความเสี่ยงในการผลิตของเกษตรกร </a:t>
            </a:r>
            <a:endParaRPr lang="th-TH" dirty="0">
              <a:solidFill>
                <a:srgbClr val="00009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612" y="222192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337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32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0099"/>
                </a:solidFill>
              </a:rPr>
              <a:t>2) </a:t>
            </a:r>
            <a:r>
              <a:rPr lang="th-TH" b="1" dirty="0" smtClean="0">
                <a:solidFill>
                  <a:srgbClr val="000099"/>
                </a:solidFill>
              </a:rPr>
              <a:t>ปัญหา</a:t>
            </a:r>
            <a:r>
              <a:rPr lang="th-TH" b="1" dirty="0">
                <a:solidFill>
                  <a:srgbClr val="000099"/>
                </a:solidFill>
              </a:rPr>
              <a:t>การจัดการ</a:t>
            </a:r>
            <a:r>
              <a:rPr lang="th-TH" b="1" dirty="0" err="1">
                <a:solidFill>
                  <a:srgbClr val="000099"/>
                </a:solidFill>
              </a:rPr>
              <a:t>โควต้า</a:t>
            </a:r>
            <a:r>
              <a:rPr lang="th-TH" b="1" dirty="0">
                <a:solidFill>
                  <a:srgbClr val="000099"/>
                </a:solidFill>
              </a:rPr>
              <a:t>และการระบุคุณภาพ </a:t>
            </a:r>
          </a:p>
          <a:p>
            <a:pPr marL="0" indent="0" algn="thaiDist">
              <a:buNone/>
            </a:pPr>
            <a:r>
              <a:rPr lang="th-TH" dirty="0" smtClean="0">
                <a:solidFill>
                  <a:srgbClr val="000099"/>
                </a:solidFill>
              </a:rPr>
              <a:t>	การ</a:t>
            </a:r>
            <a:r>
              <a:rPr lang="th-TH" dirty="0">
                <a:solidFill>
                  <a:srgbClr val="000099"/>
                </a:solidFill>
              </a:rPr>
              <a:t>ขาดการจัดการที่ดีอาจทำให้บริษัทผู้ซื้อต้องประสบกับปัญหาที่ไม่ได้เตรียมการไว้ เช่น การมีปัจจัยมากระทบทำให้ความต้องการผลผลิตที่ทำสัญญารับซื้อไว้ลดลง หรือการที่มีคู่แข่งเข้ามา</a:t>
            </a:r>
            <a:r>
              <a:rPr lang="th-TH" dirty="0" smtClean="0">
                <a:solidFill>
                  <a:srgbClr val="000099"/>
                </a:solidFill>
              </a:rPr>
              <a:t>แข่งขันใน</a:t>
            </a:r>
            <a:r>
              <a:rPr lang="th-TH" dirty="0">
                <a:solidFill>
                  <a:srgbClr val="000099"/>
                </a:solidFill>
              </a:rPr>
              <a:t>ตลาด โดยไม่ได้คาดไว้ผลกระทบต่อบริษัท ทำให้บริษัทต้องตัด</a:t>
            </a:r>
            <a:r>
              <a:rPr lang="th-TH" dirty="0" err="1">
                <a:solidFill>
                  <a:srgbClr val="000099"/>
                </a:solidFill>
              </a:rPr>
              <a:t>โควต้า</a:t>
            </a:r>
            <a:r>
              <a:rPr lang="th-TH" dirty="0">
                <a:solidFill>
                  <a:srgbClr val="000099"/>
                </a:solidFill>
              </a:rPr>
              <a:t>การรับซื้อของเกษตรกรหรือ ในบางกรณีผู้ซื้ออาจระบุคุณภาพของผลผลิตที่จะซื้อตามมาตรฐานที่ผู้ซื้อกำหนดฝ่ายเดียวเพื่อลด</a:t>
            </a:r>
            <a:r>
              <a:rPr lang="th-TH" dirty="0" smtClean="0">
                <a:solidFill>
                  <a:srgbClr val="000099"/>
                </a:solidFill>
              </a:rPr>
              <a:t>ปริมาณการ</a:t>
            </a:r>
            <a:r>
              <a:rPr lang="th-TH" dirty="0">
                <a:solidFill>
                  <a:srgbClr val="000099"/>
                </a:solidFill>
              </a:rPr>
              <a:t>รับซื้อ ทำให้เกษตรกรต้องเป็นผู้รับภาระและเสียเปรียบ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612" y="222192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29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309634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ysClr val="windowText" lastClr="000000"/>
                </a:solidFill>
              </a:rPr>
              <a:t>3) </a:t>
            </a:r>
            <a:r>
              <a:rPr lang="th-TH" b="1" dirty="0" smtClean="0">
                <a:solidFill>
                  <a:sysClr val="windowText" lastClr="000000"/>
                </a:solidFill>
              </a:rPr>
              <a:t>การ</a:t>
            </a:r>
            <a:r>
              <a:rPr lang="th-TH" b="1" dirty="0">
                <a:solidFill>
                  <a:sysClr val="windowText" lastClr="000000"/>
                </a:solidFill>
              </a:rPr>
              <a:t>ทุจริตในสัญญา </a:t>
            </a:r>
          </a:p>
          <a:p>
            <a:pPr marL="0" indent="0" algn="thaiDist">
              <a:buNone/>
            </a:pPr>
            <a:r>
              <a:rPr lang="th-TH" dirty="0" smtClean="0">
                <a:solidFill>
                  <a:sysClr val="windowText" lastClr="000000"/>
                </a:solidFill>
              </a:rPr>
              <a:t>	ระบบ</a:t>
            </a:r>
            <a:r>
              <a:rPr lang="th-TH" dirty="0">
                <a:solidFill>
                  <a:sysClr val="windowText" lastClr="000000"/>
                </a:solidFill>
              </a:rPr>
              <a:t>การจัดการที่ขาดประสิทธิภาพจะเปิดช่องทางให้เจ้าหน้าที่ในบริษัทผู้ซื้อสามารถทำการทุจริต หรือในโครงการใหญ่ๆ ที่ได้รับการสนับสนุนจากรัฐบาล บริษัทรับซื้อเองอาจทำการทุจริตจากการให้การสนับสนุนของรัฐเป็นการหารายได้มากกว่าจะต้องการสนับสนุนเกษตรกรอย่างจริงใจ ทำให้</a:t>
            </a:r>
            <a:r>
              <a:rPr lang="th-TH" dirty="0" smtClean="0">
                <a:solidFill>
                  <a:sysClr val="windowText" lastClr="000000"/>
                </a:solidFill>
              </a:rPr>
              <a:t>เกษตรกรต้อง</a:t>
            </a:r>
            <a:r>
              <a:rPr lang="th-TH" dirty="0">
                <a:solidFill>
                  <a:sysClr val="windowText" lastClr="000000"/>
                </a:solidFill>
              </a:rPr>
              <a:t>รับภาระ</a:t>
            </a:r>
            <a:r>
              <a:rPr lang="th-TH" dirty="0" smtClean="0">
                <a:solidFill>
                  <a:sysClr val="windowText" lastClr="000000"/>
                </a:solidFill>
              </a:rPr>
              <a:t>เสี่ยง</a:t>
            </a:r>
            <a:endParaRPr lang="th-TH" dirty="0">
              <a:solidFill>
                <a:sysClr val="windowText" lastClr="000000"/>
              </a:solidFill>
            </a:endParaRPr>
          </a:p>
        </p:txBody>
      </p:sp>
      <p:pic>
        <p:nvPicPr>
          <p:cNvPr id="11266" name="Picture 2" descr="http://www.60tp.com/uploads/allimg/141215/1K0363516-4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62" y="5013176"/>
            <a:ext cx="1657350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2612" y="222192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69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244827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4) </a:t>
            </a:r>
            <a:r>
              <a:rPr lang="th-TH" b="1" dirty="0" smtClean="0"/>
              <a:t>เกิดการผูกขาด </a:t>
            </a:r>
          </a:p>
          <a:p>
            <a:pPr marL="0" indent="0">
              <a:buNone/>
            </a:pPr>
            <a:r>
              <a:rPr lang="th-TH" dirty="0" smtClean="0"/>
              <a:t>	การ</a:t>
            </a:r>
            <a:r>
              <a:rPr lang="th-TH" dirty="0"/>
              <a:t>ทำสัญญา</a:t>
            </a:r>
            <a:r>
              <a:rPr lang="th-TH" dirty="0" smtClean="0"/>
              <a:t>ผลิตผลผลิตชนิด</a:t>
            </a:r>
            <a:r>
              <a:rPr lang="th-TH" dirty="0"/>
              <a:t>เดียวและขายให้กับบริษัทผู้ซื้อผู้เดียวทำให้เกิดการ</a:t>
            </a:r>
            <a:r>
              <a:rPr lang="th-TH" dirty="0" smtClean="0"/>
              <a:t>ผูกขาด</a:t>
            </a:r>
            <a:endParaRPr lang="th-TH" dirty="0"/>
          </a:p>
        </p:txBody>
      </p:sp>
      <p:pic>
        <p:nvPicPr>
          <p:cNvPr id="15362" name="Picture 2" descr="http://www.bloggang.com/data/patasogo/picture/1219306696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97152"/>
            <a:ext cx="2227312" cy="22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2612" y="222192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98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772816"/>
            <a:ext cx="8640960" cy="48965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0099"/>
                </a:solidFill>
              </a:rPr>
              <a:t>5) </a:t>
            </a:r>
            <a:r>
              <a:rPr lang="th-TH" b="1" dirty="0" smtClean="0">
                <a:solidFill>
                  <a:srgbClr val="000099"/>
                </a:solidFill>
              </a:rPr>
              <a:t>การ</a:t>
            </a:r>
            <a:r>
              <a:rPr lang="th-TH" b="1" dirty="0">
                <a:solidFill>
                  <a:srgbClr val="000099"/>
                </a:solidFill>
              </a:rPr>
              <a:t>เป็นหนี้บุญคุณและความเชื่อถือที่เกิดขึ้นก่อนการซื้อขายทำให้อำนาจต่อรองของเกษตรกรลดลง </a:t>
            </a:r>
          </a:p>
          <a:p>
            <a:pPr marL="0" indent="0" algn="thaiDist">
              <a:buNone/>
            </a:pPr>
            <a:r>
              <a:rPr lang="th-TH" dirty="0" smtClean="0">
                <a:solidFill>
                  <a:srgbClr val="000099"/>
                </a:solidFill>
              </a:rPr>
              <a:t>	ใน</a:t>
            </a:r>
            <a:r>
              <a:rPr lang="th-TH" dirty="0">
                <a:solidFill>
                  <a:srgbClr val="000099"/>
                </a:solidFill>
              </a:rPr>
              <a:t>การทำ</a:t>
            </a:r>
            <a:r>
              <a:rPr lang="th-TH" dirty="0" smtClean="0">
                <a:solidFill>
                  <a:srgbClr val="000099"/>
                </a:solidFill>
              </a:rPr>
              <a:t>สัญญา บริษัท</a:t>
            </a:r>
            <a:r>
              <a:rPr lang="th-TH" dirty="0">
                <a:solidFill>
                  <a:srgbClr val="000099"/>
                </a:solidFill>
              </a:rPr>
              <a:t>ผู้ซื้อจะให้การสนับสนุน</a:t>
            </a:r>
            <a:r>
              <a:rPr lang="th-TH" dirty="0" smtClean="0">
                <a:solidFill>
                  <a:srgbClr val="000099"/>
                </a:solidFill>
              </a:rPr>
              <a:t>เกษตรกรโดย</a:t>
            </a:r>
            <a:r>
              <a:rPr lang="th-TH" dirty="0">
                <a:solidFill>
                  <a:srgbClr val="000099"/>
                </a:solidFill>
              </a:rPr>
              <a:t>การให้สินเชื่อในรูปต่างๆ หรือการจัดซื้อปัจจัยในการผลิตให้กับเกษตรกรทั้งที่จัดหาให้เองหรือมีตัวแทนจัดหาให้ผ่านบุคคลที่สามทำให้เกษตรกรอยู่ในสภาวะเป็นหนี้บุญคุณ ทำให้อำนาจต่อรองในการซื้อ</a:t>
            </a:r>
            <a:r>
              <a:rPr lang="th-TH" dirty="0" smtClean="0">
                <a:solidFill>
                  <a:srgbClr val="000099"/>
                </a:solidFill>
              </a:rPr>
              <a:t>ขายของ</a:t>
            </a:r>
            <a:r>
              <a:rPr lang="th-TH" dirty="0">
                <a:solidFill>
                  <a:srgbClr val="000099"/>
                </a:solidFill>
              </a:rPr>
              <a:t>เกษตรกรลดลง ในบางกรณีผู้ซื้อมีการช่วยเหลือล่วงหน้าโดยการจ่ายค่าเล่าเรียนลูกหรือช่วย</a:t>
            </a:r>
            <a:r>
              <a:rPr lang="th-TH" dirty="0" smtClean="0">
                <a:solidFill>
                  <a:srgbClr val="000099"/>
                </a:solidFill>
              </a:rPr>
              <a:t>ค่าใช้จ่ายต่างๆ ของ</a:t>
            </a:r>
            <a:r>
              <a:rPr lang="th-TH" dirty="0">
                <a:solidFill>
                  <a:srgbClr val="000099"/>
                </a:solidFill>
              </a:rPr>
              <a:t>เกษตรกรที่เกษตรกรไม่รู้ตัวว่าเป็นการสร้างหนี้ เมื่อขายผลผลิตก็จะถูกหักออกจนบางรายไม่ได้รายรับเลยในฤดูการผลิตนั้น ทำให้เข้าสู่วงจรการเป็นหนี้ต่อไปอีก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612" y="222192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8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62339525"/>
              </p:ext>
            </p:extLst>
          </p:nvPr>
        </p:nvGraphicFramePr>
        <p:xfrm>
          <a:off x="143555" y="1397000"/>
          <a:ext cx="8856889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1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811425"/>
            <a:ext cx="8640960" cy="3600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1) </a:t>
            </a:r>
            <a:r>
              <a:rPr lang="th-TH" b="1" dirty="0" smtClean="0"/>
              <a:t>ขาด</a:t>
            </a:r>
            <a:r>
              <a:rPr lang="th-TH" b="1" dirty="0"/>
              <a:t>การควบคุมเหนือ</a:t>
            </a:r>
            <a:r>
              <a:rPr lang="th-TH" b="1" dirty="0" smtClean="0"/>
              <a:t>พื้นที่ผลิต</a:t>
            </a:r>
            <a:endParaRPr lang="th-TH" b="1" dirty="0"/>
          </a:p>
          <a:p>
            <a:pPr marL="0" indent="0" algn="thaiDist">
              <a:buNone/>
            </a:pPr>
            <a:r>
              <a:rPr lang="th-TH" dirty="0" smtClean="0"/>
              <a:t>	ผู้</a:t>
            </a:r>
            <a:r>
              <a:rPr lang="th-TH" dirty="0"/>
              <a:t>ซื้อที่ทำสัญญากับเกษตรกรรายย่อยที่ไม่ได้เป็นเจ้าของที่ดินย่อมต้องเสี่ยงกับปัญหา ถ้าเจ้าของที่ดินมีปัญหาไม่ให้ความร่วมมือในการทำการผลิต เช่น การเพิ่มค่าเช่าหรือเลิกสัญญาเช่ากับเกษตรกรระหว่างสัญญาผู้ทำสัญญาจึงต้องมั่นใจถึงความสามารถในการใช้ที่ดินในการผลิตของเกษตรกรคู่สัญญาอย่างน้อยก็ในช่วงระยะการเพาะปลูกจนได้ผลผลิต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950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76015" y="825915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ข้อตกลงในสัญญา...??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8367" y="1749245"/>
            <a:ext cx="76866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th-TH" sz="2800" dirty="0" smtClean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ใน</a:t>
            </a:r>
            <a:r>
              <a:rPr lang="th-TH" sz="2800" dirty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สัญญาส่วนใหญ่จะมีการกำหนดราคาซื้อผลผลิต </a:t>
            </a:r>
            <a:r>
              <a:rPr lang="th-TH" sz="2800" dirty="0" smtClean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รวมถึง</a:t>
            </a:r>
            <a:r>
              <a:rPr lang="th-TH" sz="2800" dirty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การกำหนด</a:t>
            </a:r>
            <a:r>
              <a:rPr lang="th-TH" sz="2800" dirty="0" smtClean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มาตรฐาน และ</a:t>
            </a:r>
            <a:r>
              <a:rPr lang="th-TH" sz="2800" dirty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คุณภาพของผลผลิตที่จะรับซื้อไว้ด้วย </a:t>
            </a:r>
            <a:endParaRPr lang="th-TH" sz="2800" dirty="0" smtClean="0">
              <a:solidFill>
                <a:srgbClr val="000099"/>
              </a:solidFill>
              <a:latin typeface="TH NiramitIT๙ " pitchFamily="2" charset="-34"/>
              <a:cs typeface="TH NiramitIT๙ " pitchFamily="2" charset="-34"/>
            </a:endParaRPr>
          </a:p>
          <a:p>
            <a:pPr algn="thaiDist"/>
            <a:r>
              <a:rPr lang="th-TH" sz="2800" dirty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	</a:t>
            </a:r>
            <a:r>
              <a:rPr lang="th-TH" sz="2800" dirty="0" smtClean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นอกจากนี้ </a:t>
            </a:r>
            <a:r>
              <a:rPr lang="th-TH" sz="2800" dirty="0">
                <a:solidFill>
                  <a:srgbClr val="000099"/>
                </a:solidFill>
                <a:latin typeface="TH NiramitIT๙ " pitchFamily="2" charset="-34"/>
                <a:cs typeface="TH NiramitIT๙ " pitchFamily="2" charset="-34"/>
              </a:rPr>
              <a:t>ข้อตกลงในสัญญาในหลายๆ กรณีจะมีความเกี่ยวข้องกับการจัดหาปัจจัยสนับสนุน การผลิตต่างๆ ตลอดจนคำปรึกษาด้านเทคโนโลยีในการผลิตให้กับฝ่ายผู้ผลิตเพื่อความมั่นใจในมาตรฐานของผลผลิตให้เป็นไปตามสัญญา </a:t>
            </a:r>
          </a:p>
        </p:txBody>
      </p:sp>
      <p:pic>
        <p:nvPicPr>
          <p:cNvPr id="13" name="รูปภาพ 4"/>
          <p:cNvPicPr/>
          <p:nvPr/>
        </p:nvPicPr>
        <p:blipFill rotWithShape="1">
          <a:blip r:embed="rId3"/>
          <a:srcRect l="26622" t="44970" r="53412" b="32240"/>
          <a:stretch/>
        </p:blipFill>
        <p:spPr bwMode="auto">
          <a:xfrm>
            <a:off x="5108362" y="4636717"/>
            <a:ext cx="4176464" cy="22212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636717"/>
            <a:ext cx="5335526" cy="217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811425"/>
            <a:ext cx="8640960" cy="39218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0099"/>
                </a:solidFill>
              </a:rPr>
              <a:t>2) </a:t>
            </a:r>
            <a:r>
              <a:rPr lang="th-TH" b="1" dirty="0" smtClean="0">
                <a:solidFill>
                  <a:srgbClr val="000099"/>
                </a:solidFill>
              </a:rPr>
              <a:t>ปัญหา</a:t>
            </a:r>
            <a:r>
              <a:rPr lang="th-TH" b="1" dirty="0">
                <a:solidFill>
                  <a:srgbClr val="000099"/>
                </a:solidFill>
              </a:rPr>
              <a:t>ข้อจำกัดทางสังคมและวัฒนธรรมประเพณีในพื้นที่ </a:t>
            </a:r>
          </a:p>
          <a:p>
            <a:pPr marL="0" indent="0" algn="thaiDist">
              <a:buNone/>
            </a:pPr>
            <a:r>
              <a:rPr lang="th-TH" dirty="0" smtClean="0">
                <a:solidFill>
                  <a:srgbClr val="000099"/>
                </a:solidFill>
              </a:rPr>
              <a:t>	ปัญหา</a:t>
            </a:r>
            <a:r>
              <a:rPr lang="th-TH" dirty="0">
                <a:solidFill>
                  <a:srgbClr val="000099"/>
                </a:solidFill>
              </a:rPr>
              <a:t>จะเกิดขึ้นเมื่อมีการทำสัญญาการผลิตกับเกษตรกรที่ไม่สามารถยอมรับการทำงาน ตามตารางเวลาและวิธีการที่เข้มงวด มีกฎระเบียบเนื่องจากข้อผูกพันทางสังคม และท่าทีในชุมชน ในการทำการผลิตพืชชนิดใหม่ที่ได้รับการแนะนำ รวมถึงความเชื่อและวิถีการปฏิบัติตามศาสนา เช่น ช่วงเวลาในการเพาะปลูกอาจตรงกับช่วงประกอบพิธีกรรมทางศาสนา ทำให้ไม่สามารถดำเนินการได้ ตามเงื่อนไขเวลา เป็น</a:t>
            </a:r>
            <a:r>
              <a:rPr lang="th-TH" dirty="0" smtClean="0">
                <a:solidFill>
                  <a:srgbClr val="000099"/>
                </a:solidFill>
              </a:rPr>
              <a:t>ต้น</a:t>
            </a:r>
            <a:endParaRPr lang="th-TH" dirty="0">
              <a:solidFill>
                <a:srgbClr val="00009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71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811425"/>
            <a:ext cx="8640960" cy="334576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3) </a:t>
            </a:r>
            <a:r>
              <a:rPr lang="th-TH" b="1" dirty="0" smtClean="0"/>
              <a:t>ความ</a:t>
            </a:r>
            <a:r>
              <a:rPr lang="th-TH" b="1" dirty="0"/>
              <a:t>ไม่พอใจของเกษตรกรในสิ่งต่างๆ ที่ทำให้ถอนตัวจากสัญญา </a:t>
            </a:r>
          </a:p>
          <a:p>
            <a:pPr marL="0" indent="0" algn="thaiDist">
              <a:buNone/>
            </a:pPr>
            <a:r>
              <a:rPr lang="th-TH" dirty="0" smtClean="0"/>
              <a:t>	ความ</a:t>
            </a:r>
            <a:r>
              <a:rPr lang="th-TH" dirty="0"/>
              <a:t>ไม่พอใจของเกษตรกรอาจเกิดขึ้นได้จากหลายปัจจัย เช่น ระบบการรับซื้อและการให้ราคา ที่ไม่เป็นธรรม การจ่ายเงินล่าช้า การให้การส่งเสริมที่ขาดประสิทธิภาพ ขาดผู้ให้คำปรึกษาที่มีคุณภาพ การขนส่งไม่ดี เป็นต้น ทำให้เกิดความรู้สึกที่เป็นปฏิปักษ์ต่อผู้ซื้อทำให้เกษตรกรถอนตัวจากโครงการหรือล้มเลิกสัญญา </a:t>
            </a:r>
          </a:p>
        </p:txBody>
      </p:sp>
      <p:pic>
        <p:nvPicPr>
          <p:cNvPr id="16386" name="Picture 2" descr="http://www.bloggang.com/data/patasogo/picture/1219374082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26" y="5301208"/>
            <a:ext cx="1723256" cy="17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357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811425"/>
            <a:ext cx="8640960" cy="45699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4) </a:t>
            </a:r>
            <a:r>
              <a:rPr lang="th-TH" b="1" dirty="0" smtClean="0"/>
              <a:t>เกษตรกร</a:t>
            </a:r>
            <a:r>
              <a:rPr lang="th-TH" b="1" dirty="0"/>
              <a:t>นำผลิตผลไปขายในตลาดนอกสัญญา </a:t>
            </a:r>
          </a:p>
          <a:p>
            <a:pPr marL="0" indent="0" algn="thaiDist">
              <a:buNone/>
            </a:pPr>
            <a:r>
              <a:rPr lang="th-TH" dirty="0" smtClean="0"/>
              <a:t>	การ</a:t>
            </a:r>
            <a:r>
              <a:rPr lang="th-TH" dirty="0"/>
              <a:t>ควบคุมไม่ให้เกษตรกรนำผลผลิตไปขายในตลาดนอกสัญญาทำได้ยาก เมื่อมีตลาดเปิดอยู่ทั่วไป โดยเฉพาะเมื่อตลาดนั้นให้ราคาสูงกว่าผู้ซื้อในสัญญา ในบางกรณีที่ผลผลิตเป็นที่ต้องการ</a:t>
            </a:r>
            <a:r>
              <a:rPr lang="th-TH" dirty="0" smtClean="0"/>
              <a:t>และขาด</a:t>
            </a:r>
            <a:r>
              <a:rPr lang="th-TH" dirty="0"/>
              <a:t>ตลาดผู้ซื้อรายอื่นอาจให้ราคาสูงขึ้น เพื่อแย่งชิงผลผลิตเพื่อความอยู่รอดในการได้มาซึ่งวัตถุดิบหรือ เพื่อนำส่งมอบตามสัญญาไม่ให้ถูกปรับ เป็นต้น ในกรณีกลับกันถ้าผู้ซื้อให้ราคาสูง อาจมีการนำเอาผลผลิต ที่ผลิตนอกสัญญามาแอบขายให้กับผู้ซื้อ ทำให้ผู้ซื้อประสบกับปัญหาการควบคุมการผลิตให้เป็นไป</a:t>
            </a:r>
            <a:r>
              <a:rPr lang="th-TH" dirty="0" smtClean="0"/>
              <a:t>ตามเป้าหมาย</a:t>
            </a:r>
            <a:r>
              <a:rPr lang="th-TH" dirty="0"/>
              <a:t>ที่กำหนด</a:t>
            </a:r>
            <a:r>
              <a:rPr lang="th-TH" dirty="0" smtClean="0"/>
              <a:t>ไว้</a:t>
            </a:r>
            <a:endParaRPr lang="th-TH" dirty="0"/>
          </a:p>
        </p:txBody>
      </p:sp>
      <p:sp>
        <p:nvSpPr>
          <p:cNvPr id="7" name="Rectangle 6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89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/>
          <p:cNvSpPr txBox="1">
            <a:spLocks/>
          </p:cNvSpPr>
          <p:nvPr/>
        </p:nvSpPr>
        <p:spPr>
          <a:xfrm>
            <a:off x="251520" y="1811425"/>
            <a:ext cx="8640960" cy="36337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5) </a:t>
            </a:r>
            <a:r>
              <a:rPr lang="th-TH" b="1" dirty="0" smtClean="0"/>
              <a:t>การ</a:t>
            </a:r>
            <a:r>
              <a:rPr lang="th-TH" b="1" dirty="0"/>
              <a:t>ที่เกษตรกรนำปัจจัยที่ได้รับการสนับสนุนไปใช้เพื่อการอื่นนอกเหนือจากการผลิตผลผลิตตามสัญญา </a:t>
            </a:r>
          </a:p>
          <a:p>
            <a:pPr marL="0" indent="0" algn="thaiDist">
              <a:buNone/>
            </a:pPr>
            <a:r>
              <a:rPr lang="th-TH" dirty="0" smtClean="0"/>
              <a:t>	เมื่อ</a:t>
            </a:r>
            <a:r>
              <a:rPr lang="th-TH" dirty="0"/>
              <a:t>ผู้ซื้อให้การสนับสนุนปัจจัยการผลิตแก่เกษตรกรทำให้เกษตรกรนำปัจจัยที่ได้รับการสนับสนุนไปใช้เพื่อวัตถุประสงค์อื่นนอกเหนือจากการใช้เพื่อการผลิตพืชตามข้อสัญญา โดยการนำไปใช้กับการปลูกชนิดอื่นในพื้นที่หรืออาจนำไปขายเพื่อให้ได้เงินสดมา</a:t>
            </a:r>
            <a:r>
              <a:rPr lang="th-TH" dirty="0" smtClean="0"/>
              <a:t>ใช้</a:t>
            </a:r>
            <a:endParaRPr lang="th-TH" dirty="0"/>
          </a:p>
        </p:txBody>
      </p:sp>
      <p:sp>
        <p:nvSpPr>
          <p:cNvPr id="7" name="Rectangle 6"/>
          <p:cNvSpPr/>
          <p:nvPr/>
        </p:nvSpPr>
        <p:spPr>
          <a:xfrm>
            <a:off x="448965" y="195004"/>
            <a:ext cx="8398775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ข้อเสียที่</a:t>
            </a:r>
            <a:r>
              <a:rPr lang="th-TH" sz="4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บริษัท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39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/>
          <p:cNvSpPr>
            <a:spLocks noGrp="1"/>
          </p:cNvSpPr>
          <p:nvPr>
            <p:ph idx="1"/>
          </p:nvPr>
        </p:nvSpPr>
        <p:spPr>
          <a:xfrm>
            <a:off x="1475656" y="1124744"/>
            <a:ext cx="5858907" cy="72008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3600" b="1" dirty="0"/>
              <a:t>ข้อเสียของระบบเกษตร</a:t>
            </a:r>
            <a:r>
              <a:rPr lang="th-TH" sz="3600" b="1" dirty="0" smtClean="0"/>
              <a:t>พันธะสัญญา </a:t>
            </a:r>
            <a:endParaRPr lang="th-TH" b="1" dirty="0"/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0" y="0"/>
            <a:ext cx="9143999" cy="908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บทที่ </a:t>
            </a:r>
            <a:r>
              <a:rPr lang="en-US" sz="3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 </a:t>
            </a:r>
            <a:r>
              <a:rPr lang="th-TH" sz="3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บทบาทและ</a:t>
            </a:r>
            <a:r>
              <a:rPr lang="th-TH" sz="38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ความสำคัญของ</a:t>
            </a:r>
            <a:r>
              <a:rPr lang="th-TH" sz="3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การเกษตรแบบมี</a:t>
            </a:r>
            <a:r>
              <a:rPr lang="th-TH" sz="38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พันธะสัญญา</a:t>
            </a:r>
            <a:endParaRPr lang="th-TH" sz="3800" b="1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76974"/>
            <a:ext cx="8568952" cy="479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5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199" y="1443835"/>
            <a:ext cx="8229600" cy="610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th-TH" dirty="0" smtClean="0"/>
              <a:t>อธิบายความหมายของการเกษตรแบบมี</a:t>
            </a:r>
            <a:r>
              <a:rPr lang="th-TH" dirty="0" err="1" smtClean="0"/>
              <a:t>พันธ</a:t>
            </a:r>
            <a:r>
              <a:rPr lang="th-TH" dirty="0" smtClean="0"/>
              <a:t>สัญญา</a:t>
            </a:r>
          </a:p>
          <a:p>
            <a:pPr marL="0" indent="0">
              <a:buNone/>
            </a:pPr>
            <a:endParaRPr lang="th-TH" dirty="0" smtClean="0"/>
          </a:p>
          <a:p>
            <a:pPr marL="514350" indent="-514350">
              <a:buAutoNum type="arabicPeriod"/>
            </a:pPr>
            <a:endParaRPr lang="th-TH" dirty="0"/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0" y="1"/>
            <a:ext cx="9143999" cy="11384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dirty="0" smtClean="0"/>
              <a:t>งาน</a:t>
            </a:r>
            <a:endParaRPr lang="th-TH" b="1" dirty="0"/>
          </a:p>
        </p:txBody>
      </p:sp>
      <p:pic>
        <p:nvPicPr>
          <p:cNvPr id="1026" name="Picture 2" descr="http://image.dek-d.com/24/1141520/105700279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3808869"/>
            <a:ext cx="3491879" cy="304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492663" y="2082419"/>
            <a:ext cx="8229600" cy="73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2. </a:t>
            </a:r>
            <a:r>
              <a:rPr lang="th-TH" dirty="0" smtClean="0"/>
              <a:t>ข้อดีของการเกษตรแบบมี</a:t>
            </a:r>
            <a:r>
              <a:rPr lang="th-TH" dirty="0" err="1" smtClean="0"/>
              <a:t>พันธ</a:t>
            </a:r>
            <a:r>
              <a:rPr lang="th-TH" dirty="0" smtClean="0"/>
              <a:t>สัญญาที่มีต่อผู้ผลิตได้แก่อะไรบ้าง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0" indent="0">
              <a:buFont typeface="Arial" pitchFamily="34" charset="0"/>
              <a:buNone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/>
          </a:p>
        </p:txBody>
      </p:sp>
      <p:sp>
        <p:nvSpPr>
          <p:cNvPr id="7" name="ตัวแทนเนื้อหา 2"/>
          <p:cNvSpPr txBox="1">
            <a:spLocks/>
          </p:cNvSpPr>
          <p:nvPr/>
        </p:nvSpPr>
        <p:spPr>
          <a:xfrm>
            <a:off x="492663" y="2818180"/>
            <a:ext cx="8229600" cy="73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3. </a:t>
            </a:r>
            <a:r>
              <a:rPr lang="th-TH" dirty="0" smtClean="0"/>
              <a:t>ข้อดีของการเกษตรแบบมี</a:t>
            </a:r>
            <a:r>
              <a:rPr lang="th-TH" dirty="0" err="1" smtClean="0"/>
              <a:t>พันธ</a:t>
            </a:r>
            <a:r>
              <a:rPr lang="th-TH" dirty="0" smtClean="0"/>
              <a:t>สัญญาที่มีต่อผู้รับซื้อผลผลิต ได้แก่อะไรบ้าง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0" indent="0">
              <a:buFont typeface="Arial" pitchFamily="34" charset="0"/>
              <a:buNone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/>
          </a:p>
        </p:txBody>
      </p:sp>
      <p:sp>
        <p:nvSpPr>
          <p:cNvPr id="8" name="ตัวแทนเนื้อหา 2"/>
          <p:cNvSpPr txBox="1">
            <a:spLocks/>
          </p:cNvSpPr>
          <p:nvPr/>
        </p:nvSpPr>
        <p:spPr>
          <a:xfrm>
            <a:off x="457199" y="3553941"/>
            <a:ext cx="8229600" cy="73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4. </a:t>
            </a:r>
            <a:r>
              <a:rPr lang="th-TH" dirty="0" smtClean="0"/>
              <a:t>ข้อเสียของการเกษตรแบบมี</a:t>
            </a:r>
            <a:r>
              <a:rPr lang="th-TH" dirty="0" err="1" smtClean="0"/>
              <a:t>พันธ</a:t>
            </a:r>
            <a:r>
              <a:rPr lang="th-TH" dirty="0" smtClean="0"/>
              <a:t>สัญญาที่มีต่อผู้ผลิตได้แก่อะไรบ้าง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0" indent="0">
              <a:buFont typeface="Arial" pitchFamily="34" charset="0"/>
              <a:buNone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/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457199" y="4312204"/>
            <a:ext cx="8229600" cy="73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 smtClean="0"/>
              <a:t>5. ข้อเสียของการเกษตรแบบมี</a:t>
            </a:r>
            <a:r>
              <a:rPr lang="th-TH" dirty="0" err="1" smtClean="0"/>
              <a:t>พันธ</a:t>
            </a:r>
            <a:r>
              <a:rPr lang="th-TH" dirty="0" smtClean="0"/>
              <a:t>สัญญาที่มีต่อผู้รับซื้อผลผลิต ได้แก่อะไรบ้าง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 smtClean="0"/>
          </a:p>
          <a:p>
            <a:pPr marL="0" indent="0">
              <a:buFont typeface="Arial" pitchFamily="34" charset="0"/>
              <a:buNone/>
            </a:pPr>
            <a:endParaRPr lang="th-TH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51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91680" y="222195"/>
            <a:ext cx="5760640" cy="769441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ความเป็นมาของเกษตร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sp>
        <p:nvSpPr>
          <p:cNvPr id="7" name="คำบรรยายภาพแบบลูกศรลง 2"/>
          <p:cNvSpPr/>
          <p:nvPr/>
        </p:nvSpPr>
        <p:spPr>
          <a:xfrm>
            <a:off x="313559" y="1340768"/>
            <a:ext cx="8496944" cy="576064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ยุคแห่งโลกา</a:t>
            </a:r>
            <a:r>
              <a:rPr lang="th-TH" sz="2400" dirty="0" err="1">
                <a:latin typeface="TH Niramit AS" pitchFamily="2" charset="-34"/>
                <a:cs typeface="TH Niramit AS" pitchFamily="2" charset="-34"/>
              </a:rPr>
              <a:t>ภิวัตน์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8" name="คำบรรยายภาพแบบลูกศรลง 10"/>
          <p:cNvSpPr/>
          <p:nvPr/>
        </p:nvSpPr>
        <p:spPr>
          <a:xfrm>
            <a:off x="343050" y="1926285"/>
            <a:ext cx="8496944" cy="720080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การขยายตัวของธุรกิจการเกษตร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0" name="คำบรรยายภาพแบบลูกศรลง 12"/>
          <p:cNvSpPr/>
          <p:nvPr/>
        </p:nvSpPr>
        <p:spPr>
          <a:xfrm>
            <a:off x="363088" y="2678979"/>
            <a:ext cx="8496944" cy="720080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dirty="0" smtClean="0">
                <a:latin typeface="TH Niramit AS" pitchFamily="2" charset="-34"/>
                <a:cs typeface="TH Niramit AS" pitchFamily="2" charset="-34"/>
              </a:rPr>
              <a:t>                                     ระบบ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ตลาดเสรี </a:t>
            </a:r>
            <a:r>
              <a:rPr lang="th-TH" sz="2400" dirty="0" smtClean="0">
                <a:latin typeface="TH Niramit AS" pitchFamily="2" charset="-34"/>
                <a:cs typeface="TH Niramit AS" pitchFamily="2" charset="-34"/>
              </a:rPr>
              <a:t>            ระบบตลาดทุนนิยม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1" name="คำบรรยายภาพแบบลูกศรลง 13"/>
          <p:cNvSpPr/>
          <p:nvPr/>
        </p:nvSpPr>
        <p:spPr>
          <a:xfrm>
            <a:off x="380034" y="3399059"/>
            <a:ext cx="8496944" cy="720080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ประสบปัญหาเกษตรรายย่อยเกิดความยากลำบากในการเข้าถึงตลาด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2" name="คำบรรยายภาพแบบลูกศรลง 14"/>
          <p:cNvSpPr/>
          <p:nvPr/>
        </p:nvSpPr>
        <p:spPr>
          <a:xfrm>
            <a:off x="380034" y="4137689"/>
            <a:ext cx="8496944" cy="720080"/>
          </a:xfrm>
          <a:prstGeom prst="down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ส่งผลให้ฟาร์มขาดเล็กประสบปัญหาขาดทุนและมีจำนวนลดลง  แต่ฟาร์มขนาดใหญ่กลับเพิ่มขึ้น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3" name="คำบรรยายภาพแบบลูกศรลง 15"/>
          <p:cNvSpPr/>
          <p:nvPr/>
        </p:nvSpPr>
        <p:spPr>
          <a:xfrm>
            <a:off x="406255" y="4839094"/>
            <a:ext cx="8496944" cy="720080"/>
          </a:xfrm>
          <a:prstGeom prst="down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Niramit AS" pitchFamily="2" charset="-34"/>
                <a:cs typeface="TH Niramit AS" pitchFamily="2" charset="-34"/>
              </a:rPr>
              <a:t>แรงงานภาคเกษตรไหล</a:t>
            </a:r>
            <a:r>
              <a:rPr lang="th-TH" sz="2400" dirty="0" smtClean="0">
                <a:latin typeface="TH Niramit AS" pitchFamily="2" charset="-34"/>
                <a:cs typeface="TH Niramit AS" pitchFamily="2" charset="-34"/>
              </a:rPr>
              <a:t>ไปสู่ภาค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การผลิตอื่นๆ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4" name="สี่เหลี่ยมผืนผ้า 3"/>
          <p:cNvSpPr/>
          <p:nvPr/>
        </p:nvSpPr>
        <p:spPr>
          <a:xfrm>
            <a:off x="406254" y="5559174"/>
            <a:ext cx="8470723" cy="8941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ทำให้เกิดระบบการเกษตรแบบมี</a:t>
            </a:r>
            <a:r>
              <a:rPr lang="th-TH" sz="2400" dirty="0" err="1" smtClean="0">
                <a:latin typeface="TH Niramit AS" pitchFamily="2" charset="-34"/>
                <a:cs typeface="TH Niramit AS" pitchFamily="2" charset="-34"/>
              </a:rPr>
              <a:t>พันธ</a:t>
            </a:r>
            <a:r>
              <a:rPr lang="th-TH" sz="2400" dirty="0" smtClean="0">
                <a:latin typeface="TH Niramit AS" pitchFamily="2" charset="-34"/>
                <a:cs typeface="TH Niramit AS" pitchFamily="2" charset="-34"/>
              </a:rPr>
              <a:t>สัญญา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ี่มีการจัดการเชื่อมโยงในระบบที่จะทำให้เกษตรกรรายย่อยสามารถทำการเกษตรเพื่อการค้าได้อย่างมีประสิทธิภาพมากขึ้น  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356076" y="2876081"/>
            <a:ext cx="57107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91680" y="222195"/>
            <a:ext cx="5760640" cy="769441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ความเป็นมาของเกษตรพันธะสัญญา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670" y="1901950"/>
            <a:ext cx="7940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TH Niramit AS" pitchFamily="2" charset="-34"/>
                <a:cs typeface="TH Niramit AS" pitchFamily="2" charset="-34"/>
              </a:rPr>
              <a:t>	</a:t>
            </a:r>
            <a:r>
              <a:rPr lang="th-TH" sz="24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เกษตร</a:t>
            </a:r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พันธะสัญญาเริ่ม</a:t>
            </a:r>
            <a:r>
              <a:rPr lang="th-TH" sz="24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ปรากฏในประเทศ</a:t>
            </a:r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สหรัฐอเมริกาช่วงปลายศตวรรษที่ </a:t>
            </a:r>
            <a:r>
              <a:rPr lang="th-TH" sz="24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19 มีการ</a:t>
            </a:r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ทำเกษตรพันธะสัญญาในรูปของการจ่ายค่าเช่าที่ดิน ด้วยพืชผลเกษตรที่ผลิตได้</a:t>
            </a:r>
            <a:r>
              <a:rPr lang="th-TH" sz="2400" dirty="0" smtClean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บนที่ดิน</a:t>
            </a:r>
          </a:p>
          <a:p>
            <a:pPr algn="thaiDist"/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	เกษตรพันธะสัญญาถูกนำมาใช้ในประเทศไทยครั้งแรกตั้งแต่ปี พ.ศ.2513 และภาครัฐไทยได้ทำการส่งเสริมอย่างจริงจังเพื่อต้องการ</a:t>
            </a:r>
            <a:r>
              <a:rPr lang="th-TH" sz="2400" b="1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ลดปัญหาความยากจน  </a:t>
            </a:r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โดยบรรจุอยู่ในแผนพัฒนาเศรษฐกิจและสังคมแห่งชาติฉบับที่ 6 (พ.ศ.</a:t>
            </a:r>
            <a:r>
              <a:rPr lang="en-US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2530-2534)</a:t>
            </a:r>
            <a:r>
              <a:rPr lang="th-TH" sz="2400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 เป็นต้นมา และยังมีการส่งเสริมให้บริษัทไทยไปทำเกษตรพันธะสัญญากับเกษตรกรในประเทศเพื่อนบ้านด้วย</a:t>
            </a:r>
          </a:p>
          <a:p>
            <a:pPr algn="thaiDist"/>
            <a:endParaRPr lang="th-TH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/>
          <a:stretch/>
        </p:blipFill>
        <p:spPr bwMode="auto">
          <a:xfrm>
            <a:off x="2128720" y="4559737"/>
            <a:ext cx="4561255" cy="23504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2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16721" t="12638" r="43096" b="21782"/>
          <a:stretch/>
        </p:blipFill>
        <p:spPr bwMode="auto">
          <a:xfrm>
            <a:off x="0" y="69490"/>
            <a:ext cx="9144000" cy="678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23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www.youtube.com/watch?v=y5ffA08v1BM</a:t>
            </a:r>
            <a:endParaRPr lang="th-TH" dirty="0" smtClean="0"/>
          </a:p>
          <a:p>
            <a:endParaRPr lang="th-TH" dirty="0"/>
          </a:p>
          <a:p>
            <a:r>
              <a:rPr lang="en-US" dirty="0">
                <a:hlinkClick r:id="rId3"/>
              </a:rPr>
              <a:t>https://www.youtube.com/watch?v=endpoecHxG8</a:t>
            </a:r>
            <a:endParaRPr lang="th-TH" dirty="0" smtClean="0"/>
          </a:p>
        </p:txBody>
      </p:sp>
    </p:spTree>
    <p:extLst>
      <p:ext uri="{BB962C8B-B14F-4D97-AF65-F5344CB8AC3E}">
        <p14:creationId xmlns:p14="http://schemas.microsoft.com/office/powerpoint/2010/main" val="3087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4375" y="222193"/>
            <a:ext cx="7787954" cy="769441"/>
          </a:xfrm>
          <a:prstGeom prst="rect">
            <a:avLst/>
          </a:prstGeom>
          <a:ln/>
          <a:effectLst>
            <a:glow rad="228600">
              <a:srgbClr val="FFFF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ข้อดีที่</a:t>
            </a:r>
            <a:r>
              <a:rPr lang="th-TH" sz="4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เกษตรกร</a:t>
            </a:r>
            <a:r>
              <a:rPr lang="th-TH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ได้รับจากระบบเกษตร</a:t>
            </a:r>
            <a:r>
              <a:rPr lang="th-TH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พันธ</a:t>
            </a:r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Charmonman" pitchFamily="66" charset="-34"/>
                <a:cs typeface="TH Charmonman" pitchFamily="66" charset="-34"/>
              </a:rPr>
              <a:t>สัญญา </a:t>
            </a:r>
            <a:endParaRPr lang="th-TH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Charmonman" pitchFamily="66" charset="-34"/>
              <a:cs typeface="TH Charmonman" pitchFamily="66" charset="-34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22612374"/>
              </p:ext>
            </p:extLst>
          </p:nvPr>
        </p:nvGraphicFramePr>
        <p:xfrm>
          <a:off x="448966" y="1291130"/>
          <a:ext cx="8551479" cy="534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2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445487" y="1291130"/>
            <a:ext cx="8640960" cy="39604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00" b="1" dirty="0" smtClean="0">
              <a:latin typeface="TH Niramit AS" pitchFamily="2" charset="-34"/>
              <a:cs typeface="TH Niramit AS" pitchFamily="2" charset="-34"/>
            </a:endParaRPr>
          </a:p>
          <a:p>
            <a:pPr marL="0" indent="0">
              <a:buNone/>
            </a:pPr>
            <a:r>
              <a:rPr lang="en-US" b="1" dirty="0" smtClean="0">
                <a:latin typeface="TH Niramit AS" pitchFamily="2" charset="-34"/>
                <a:cs typeface="TH Niramit AS" pitchFamily="2" charset="-34"/>
              </a:rPr>
              <a:t>1) </a:t>
            </a:r>
            <a:r>
              <a:rPr lang="th-TH" b="1" dirty="0" smtClean="0">
                <a:latin typeface="TH Niramit AS" pitchFamily="2" charset="-34"/>
                <a:cs typeface="TH Niramit AS" pitchFamily="2" charset="-34"/>
              </a:rPr>
              <a:t>ได้รับ</a:t>
            </a:r>
            <a:r>
              <a:rPr lang="th-TH" b="1" dirty="0">
                <a:latin typeface="TH Niramit AS" pitchFamily="2" charset="-34"/>
                <a:cs typeface="TH Niramit AS" pitchFamily="2" charset="-34"/>
              </a:rPr>
              <a:t>ปัจจัยและบริการในการผลิต </a:t>
            </a:r>
          </a:p>
          <a:p>
            <a:pPr marL="0" indent="0" algn="thaiDist">
              <a:buNone/>
            </a:pP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	ใน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การทำเกษตร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พันธสัญญา มีผู้รับซื้อพิจารณา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ให้การสนับสนุนด้านปัจจัยการผลิตให้กับเกษตรกร เช่น จัดหาเมล็ด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พันธุ์  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ปุ๋ย และสารเคมีทางการเกษตรอื่นๆ รวมถึงการเตรียมดิน การเก็บเกี่ยว และการให้การอบรมและส่งเสริมการ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ผลิต  เพื่อให้</a:t>
            </a:r>
            <a:r>
              <a:rPr lang="th-TH" sz="2800" dirty="0">
                <a:latin typeface="TH Niramit AS" pitchFamily="2" charset="-34"/>
                <a:cs typeface="TH Niramit AS" pitchFamily="2" charset="-34"/>
              </a:rPr>
              <a:t>เกษตรกรสามารถทำการผลิตให้ได้ผลผลิตตามปริมาณและคุณภาพที่ผู้ซื้อ</a:t>
            </a:r>
            <a:r>
              <a:rPr lang="th-TH" sz="2800" dirty="0" smtClean="0">
                <a:latin typeface="TH Niramit AS" pitchFamily="2" charset="-34"/>
                <a:cs typeface="TH Niramit AS" pitchFamily="2" charset="-34"/>
              </a:rPr>
              <a:t>ต้องการ</a:t>
            </a:r>
            <a:endParaRPr lang="th-TH" sz="2800" dirty="0">
              <a:solidFill>
                <a:srgbClr val="000099"/>
              </a:solidFill>
              <a:latin typeface="TH Niramit AS" pitchFamily="2" charset="-34"/>
              <a:cs typeface="TH Niramit AS" pitchFamily="2" charset="-34"/>
            </a:endParaRPr>
          </a:p>
        </p:txBody>
      </p:sp>
      <p:pic>
        <p:nvPicPr>
          <p:cNvPr id="10" name="Picture 2" descr="http://www.myreadyweb.com/storage_cache/images/5/24830/cache/image/1b8/1b8dddeae2c382c85d826b7aa9a12e84/7fcab6223b16d25435a3e475441283e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4866903"/>
            <a:ext cx="3563887" cy="20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54375" y="348014"/>
            <a:ext cx="6871725" cy="584775"/>
          </a:xfrm>
          <a:prstGeom prst="rect">
            <a:avLst/>
          </a:prstGeom>
          <a:gradFill>
            <a:gsLst>
              <a:gs pos="0">
                <a:srgbClr val="617C2C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ข้อดี</a:t>
            </a:r>
            <a:r>
              <a:rPr lang="th-TH" sz="3200" b="1" dirty="0">
                <a:latin typeface="TH NiramitIT๙" pitchFamily="2" charset="-34"/>
                <a:cs typeface="TH NiramitIT๙" pitchFamily="2" charset="-34"/>
              </a:rPr>
              <a:t>ที่เกษตรกรได้รับจากระบบเกษตร</a:t>
            </a:r>
            <a:r>
              <a:rPr lang="th-TH" sz="3200" b="1" dirty="0" err="1" smtClean="0">
                <a:latin typeface="TH NiramitIT๙" pitchFamily="2" charset="-34"/>
                <a:cs typeface="TH NiramitIT๙" pitchFamily="2" charset="-34"/>
              </a:rPr>
              <a:t>พันธ</a:t>
            </a:r>
            <a:r>
              <a:rPr lang="th-TH" sz="3200" b="1" dirty="0" smtClean="0">
                <a:latin typeface="TH NiramitIT๙" pitchFamily="2" charset="-34"/>
                <a:cs typeface="TH NiramitIT๙" pitchFamily="2" charset="-34"/>
              </a:rPr>
              <a:t>สัญญา </a:t>
            </a:r>
            <a:endParaRPr lang="th-TH" sz="3200" b="1" dirty="0">
              <a:latin typeface="TH NiramitIT๙" pitchFamily="2" charset="-34"/>
              <a:cs typeface="TH NiramitIT๙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893</Words>
  <Application>Microsoft Office PowerPoint</Application>
  <PresentationFormat>นำเสนอทางหน้าจอ (4:3)</PresentationFormat>
  <Paragraphs>145</Paragraphs>
  <Slides>35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35</vt:i4>
      </vt:variant>
    </vt:vector>
  </HeadingPairs>
  <TitlesOfParts>
    <vt:vector size="36" baseType="lpstr"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hj</cp:lastModifiedBy>
  <cp:revision>60</cp:revision>
  <dcterms:created xsi:type="dcterms:W3CDTF">2013-08-21T19:17:07Z</dcterms:created>
  <dcterms:modified xsi:type="dcterms:W3CDTF">2020-02-26T09:33:14Z</dcterms:modified>
</cp:coreProperties>
</file>